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7" r:id="rId3"/>
    <p:sldId id="266" r:id="rId4"/>
    <p:sldId id="282" r:id="rId5"/>
    <p:sldId id="283" r:id="rId6"/>
    <p:sldId id="284" r:id="rId7"/>
    <p:sldId id="285" r:id="rId8"/>
    <p:sldId id="286" r:id="rId9"/>
    <p:sldId id="287" r:id="rId10"/>
    <p:sldId id="269"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4660"/>
  </p:normalViewPr>
  <p:slideViewPr>
    <p:cSldViewPr snapToGrid="0" showGuides="1">
      <p:cViewPr varScale="1">
        <p:scale>
          <a:sx n="72" d="100"/>
          <a:sy n="72" d="100"/>
        </p:scale>
        <p:origin x="1362" y="5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EB33D9-4623-4617-94A2-2D715C768BC1}" type="datetimeFigureOut">
              <a:rPr lang="ar-EG" smtClean="0"/>
              <a:t>14/10/1442</a:t>
            </a:fld>
            <a:endParaRPr lang="ar-EG"/>
          </a:p>
        </p:txBody>
      </p:sp>
      <p:sp>
        <p:nvSpPr>
          <p:cNvPr id="5" name="Footer Placeholder 4"/>
          <p:cNvSpPr>
            <a:spLocks noGrp="1"/>
          </p:cNvSpPr>
          <p:nvPr>
            <p:ph type="ftr" sz="quarter" idx="11"/>
          </p:nvPr>
        </p:nvSpPr>
        <p:spPr>
          <a:xfrm>
            <a:off x="2396319" y="329308"/>
            <a:ext cx="3086292" cy="309201"/>
          </a:xfrm>
        </p:spPr>
        <p:txBody>
          <a:bodyPr/>
          <a:lstStyle/>
          <a:p>
            <a:endParaRPr lang="ar-EG"/>
          </a:p>
        </p:txBody>
      </p:sp>
      <p:sp>
        <p:nvSpPr>
          <p:cNvPr id="6" name="Slide Number Placeholder 5"/>
          <p:cNvSpPr>
            <a:spLocks noGrp="1"/>
          </p:cNvSpPr>
          <p:nvPr>
            <p:ph type="sldNum" sz="quarter" idx="12"/>
          </p:nvPr>
        </p:nvSpPr>
        <p:spPr>
          <a:xfrm>
            <a:off x="1434703" y="798973"/>
            <a:ext cx="802005" cy="503578"/>
          </a:xfrm>
        </p:spPr>
        <p:txBody>
          <a:bodyPr/>
          <a:lstStyle/>
          <a:p>
            <a:fld id="{5F268534-7261-4F0D-8134-92D9FDE49B59}" type="slidenum">
              <a:rPr lang="ar-EG" smtClean="0"/>
              <a:t>‹#›</a:t>
            </a:fld>
            <a:endParaRPr lang="ar-EG"/>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83119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EB33D9-4623-4617-94A2-2D715C768BC1}" type="datetimeFigureOut">
              <a:rPr lang="ar-EG" smtClean="0"/>
              <a:t>14/10/1442</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F268534-7261-4F0D-8134-92D9FDE49B59}" type="slidenum">
              <a:rPr lang="ar-EG" smtClean="0"/>
              <a:t>‹#›</a:t>
            </a:fld>
            <a:endParaRPr lang="ar-EG"/>
          </a:p>
        </p:txBody>
      </p:sp>
    </p:spTree>
    <p:extLst>
      <p:ext uri="{BB962C8B-B14F-4D97-AF65-F5344CB8AC3E}">
        <p14:creationId xmlns:p14="http://schemas.microsoft.com/office/powerpoint/2010/main" val="730082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EB33D9-4623-4617-94A2-2D715C768BC1}" type="datetimeFigureOut">
              <a:rPr lang="ar-EG" smtClean="0"/>
              <a:t>14/10/1442</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F268534-7261-4F0D-8134-92D9FDE49B59}" type="slidenum">
              <a:rPr lang="ar-EG" smtClean="0"/>
              <a:t>‹#›</a:t>
            </a:fld>
            <a:endParaRPr lang="ar-EG"/>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0571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EB33D9-4623-4617-94A2-2D715C768BC1}" type="datetimeFigureOut">
              <a:rPr lang="ar-EG" smtClean="0"/>
              <a:t>14/10/1442</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F268534-7261-4F0D-8134-92D9FDE49B59}" type="slidenum">
              <a:rPr lang="ar-EG" smtClean="0"/>
              <a:t>‹#›</a:t>
            </a:fld>
            <a:endParaRPr lang="ar-EG"/>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95373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FEB33D9-4623-4617-94A2-2D715C768BC1}" type="datetimeFigureOut">
              <a:rPr lang="ar-EG" smtClean="0"/>
              <a:t>14/10/1442</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F268534-7261-4F0D-8134-92D9FDE49B59}" type="slidenum">
              <a:rPr lang="ar-EG" smtClean="0"/>
              <a:t>‹#›</a:t>
            </a:fld>
            <a:endParaRPr lang="ar-EG"/>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77230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EB33D9-4623-4617-94A2-2D715C768BC1}" type="datetimeFigureOut">
              <a:rPr lang="ar-EG" smtClean="0"/>
              <a:t>14/10/1442</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5F268534-7261-4F0D-8134-92D9FDE49B59}" type="slidenum">
              <a:rPr lang="ar-EG" smtClean="0"/>
              <a:t>‹#›</a:t>
            </a:fld>
            <a:endParaRPr lang="ar-EG"/>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70863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EB33D9-4623-4617-94A2-2D715C768BC1}" type="datetimeFigureOut">
              <a:rPr lang="ar-EG" smtClean="0"/>
              <a:t>14/10/1442</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5F268534-7261-4F0D-8134-92D9FDE49B59}" type="slidenum">
              <a:rPr lang="ar-EG" smtClean="0"/>
              <a:t>‹#›</a:t>
            </a:fld>
            <a:endParaRPr lang="ar-EG"/>
          </a:p>
        </p:txBody>
      </p:sp>
    </p:spTree>
    <p:extLst>
      <p:ext uri="{BB962C8B-B14F-4D97-AF65-F5344CB8AC3E}">
        <p14:creationId xmlns:p14="http://schemas.microsoft.com/office/powerpoint/2010/main" val="1572439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EB33D9-4623-4617-94A2-2D715C768BC1}" type="datetimeFigureOut">
              <a:rPr lang="ar-EG" smtClean="0"/>
              <a:t>14/10/1442</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5F268534-7261-4F0D-8134-92D9FDE49B59}" type="slidenum">
              <a:rPr lang="ar-EG" smtClean="0"/>
              <a:t>‹#›</a:t>
            </a:fld>
            <a:endParaRPr lang="ar-EG"/>
          </a:p>
        </p:txBody>
      </p:sp>
    </p:spTree>
    <p:extLst>
      <p:ext uri="{BB962C8B-B14F-4D97-AF65-F5344CB8AC3E}">
        <p14:creationId xmlns:p14="http://schemas.microsoft.com/office/powerpoint/2010/main" val="1869154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EB33D9-4623-4617-94A2-2D715C768BC1}" type="datetimeFigureOut">
              <a:rPr lang="ar-EG" smtClean="0"/>
              <a:t>14/10/1442</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5F268534-7261-4F0D-8134-92D9FDE49B59}" type="slidenum">
              <a:rPr lang="ar-EG" smtClean="0"/>
              <a:t>‹#›</a:t>
            </a:fld>
            <a:endParaRPr lang="ar-EG"/>
          </a:p>
        </p:txBody>
      </p:sp>
    </p:spTree>
    <p:extLst>
      <p:ext uri="{BB962C8B-B14F-4D97-AF65-F5344CB8AC3E}">
        <p14:creationId xmlns:p14="http://schemas.microsoft.com/office/powerpoint/2010/main" val="4064776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FEB33D9-4623-4617-94A2-2D715C768BC1}" type="datetimeFigureOut">
              <a:rPr lang="ar-EG" smtClean="0"/>
              <a:t>14/10/1442</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5F268534-7261-4F0D-8134-92D9FDE49B59}" type="slidenum">
              <a:rPr lang="ar-EG" smtClean="0"/>
              <a:t>‹#›</a:t>
            </a:fld>
            <a:endParaRPr lang="ar-EG"/>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52718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2FEB33D9-4623-4617-94A2-2D715C768BC1}" type="datetimeFigureOut">
              <a:rPr lang="ar-EG" smtClean="0"/>
              <a:t>14/10/1442</a:t>
            </a:fld>
            <a:endParaRPr lang="ar-EG"/>
          </a:p>
        </p:txBody>
      </p:sp>
      <p:sp>
        <p:nvSpPr>
          <p:cNvPr id="6" name="Footer Placeholder 5"/>
          <p:cNvSpPr>
            <a:spLocks noGrp="1"/>
          </p:cNvSpPr>
          <p:nvPr>
            <p:ph type="ftr" sz="quarter" idx="11"/>
          </p:nvPr>
        </p:nvSpPr>
        <p:spPr>
          <a:xfrm>
            <a:off x="1437530" y="318641"/>
            <a:ext cx="3251553" cy="320931"/>
          </a:xfrm>
        </p:spPr>
        <p:txBody>
          <a:bodyPr/>
          <a:lstStyle/>
          <a:p>
            <a:endParaRPr lang="ar-EG"/>
          </a:p>
        </p:txBody>
      </p:sp>
      <p:sp>
        <p:nvSpPr>
          <p:cNvPr id="7" name="Slide Number Placeholder 6"/>
          <p:cNvSpPr>
            <a:spLocks noGrp="1"/>
          </p:cNvSpPr>
          <p:nvPr>
            <p:ph type="sldNum" sz="quarter" idx="12"/>
          </p:nvPr>
        </p:nvSpPr>
        <p:spPr/>
        <p:txBody>
          <a:bodyPr/>
          <a:lstStyle/>
          <a:p>
            <a:fld id="{5F268534-7261-4F0D-8134-92D9FDE49B59}" type="slidenum">
              <a:rPr lang="ar-EG" smtClean="0"/>
              <a:t>‹#›</a:t>
            </a:fld>
            <a:endParaRPr lang="ar-EG"/>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49749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FEB33D9-4623-4617-94A2-2D715C768BC1}" type="datetimeFigureOut">
              <a:rPr lang="ar-EG" smtClean="0"/>
              <a:t>14/10/1442</a:t>
            </a:fld>
            <a:endParaRPr lang="ar-EG"/>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5F268534-7261-4F0D-8134-92D9FDE49B59}" type="slidenum">
              <a:rPr lang="ar-EG" smtClean="0"/>
              <a:t>‹#›</a:t>
            </a:fld>
            <a:endParaRPr lang="ar-EG"/>
          </a:p>
        </p:txBody>
      </p:sp>
    </p:spTree>
    <p:extLst>
      <p:ext uri="{BB962C8B-B14F-4D97-AF65-F5344CB8AC3E}">
        <p14:creationId xmlns:p14="http://schemas.microsoft.com/office/powerpoint/2010/main" val="3830685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10.xml.rels><?xml version="1.0" encoding="UTF-8" standalone="yes"?>
<Relationships xmlns="http://schemas.openxmlformats.org/package/2006/relationships"><Relationship Id="rId2" Type="http://schemas.openxmlformats.org/officeDocument/2006/relationships/image" Target="../media/image5.jp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93000"/>
          </a:schemeClr>
        </a:solidFill>
        <a:effectLst/>
      </p:bgPr>
    </p:bg>
    <p:spTree>
      <p:nvGrpSpPr>
        <p:cNvPr id="1" name=""/>
        <p:cNvGrpSpPr/>
        <p:nvPr/>
      </p:nvGrpSpPr>
      <p:grpSpPr>
        <a:xfrm>
          <a:off x="0" y="0"/>
          <a:ext cx="0" cy="0"/>
          <a:chOff x="0" y="0"/>
          <a:chExt cx="0" cy="0"/>
        </a:xfrm>
      </p:grpSpPr>
      <p:sp>
        <p:nvSpPr>
          <p:cNvPr id="8" name="Rectangle 7"/>
          <p:cNvSpPr/>
          <p:nvPr/>
        </p:nvSpPr>
        <p:spPr>
          <a:xfrm>
            <a:off x="0" y="-5909"/>
            <a:ext cx="9144000" cy="6858000"/>
          </a:xfrm>
          <a:prstGeom prst="rect">
            <a:avLst/>
          </a:prstGeom>
          <a:blipFill dpi="0" rotWithShape="1">
            <a:blip r:embed="rId2">
              <a:alphaModFix amt="43000"/>
              <a:extLst>
                <a:ext uri="{28A0092B-C50C-407E-A947-70E740481C1C}">
                  <a14:useLocalDpi xmlns:a14="http://schemas.microsoft.com/office/drawing/2010/main" val="0"/>
                </a:ext>
              </a:extLst>
            </a:blip>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01928799-E3ED-4718-BA06-B2A443C298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4982" y="0"/>
            <a:ext cx="2189018" cy="2067339"/>
          </a:xfrm>
          <a:prstGeom prst="rect">
            <a:avLst/>
          </a:prstGeom>
        </p:spPr>
      </p:pic>
      <p:sp>
        <p:nvSpPr>
          <p:cNvPr id="6" name="TextBox 5">
            <a:extLst>
              <a:ext uri="{FF2B5EF4-FFF2-40B4-BE49-F238E27FC236}">
                <a16:creationId xmlns:a16="http://schemas.microsoft.com/office/drawing/2014/main" id="{EEE1473F-E6A3-44C8-9537-0CF61029BEB7}"/>
              </a:ext>
            </a:extLst>
          </p:cNvPr>
          <p:cNvSpPr txBox="1"/>
          <p:nvPr/>
        </p:nvSpPr>
        <p:spPr>
          <a:xfrm>
            <a:off x="1367436" y="237604"/>
            <a:ext cx="5824933" cy="1077218"/>
          </a:xfrm>
          <a:prstGeom prst="rect">
            <a:avLst/>
          </a:prstGeom>
          <a:noFill/>
        </p:spPr>
        <p:txBody>
          <a:bodyPr wrap="square" rtlCol="1">
            <a:spAutoFit/>
          </a:bodyPr>
          <a:lstStyle/>
          <a:p>
            <a:pPr algn="ctr" rtl="1"/>
            <a:r>
              <a:rPr lang="ar-EG" sz="3200" b="1" i="1" dirty="0">
                <a:solidFill>
                  <a:srgbClr val="C00000"/>
                </a:solidFill>
                <a:latin typeface="SST Arabic" panose="020B0504030504020204" pitchFamily="34" charset="-78"/>
                <a:cs typeface="SST Arabic" panose="020B0504030504020204" pitchFamily="34" charset="-78"/>
              </a:rPr>
              <a:t>دورة تدريبية بعنوان مهارت </a:t>
            </a:r>
            <a:r>
              <a:rPr lang="ar-EG" sz="3200" b="1" i="1" dirty="0">
                <a:solidFill>
                  <a:srgbClr val="C00000"/>
                </a:solidFill>
              </a:rPr>
              <a:t>الإشراف الداخلى فى الفنادق</a:t>
            </a:r>
          </a:p>
        </p:txBody>
      </p:sp>
      <p:sp>
        <p:nvSpPr>
          <p:cNvPr id="7" name="TextBox 6">
            <a:extLst>
              <a:ext uri="{FF2B5EF4-FFF2-40B4-BE49-F238E27FC236}">
                <a16:creationId xmlns:a16="http://schemas.microsoft.com/office/drawing/2014/main" id="{07DCCCBA-869C-494D-A176-56BFDE494E8C}"/>
              </a:ext>
            </a:extLst>
          </p:cNvPr>
          <p:cNvSpPr txBox="1"/>
          <p:nvPr/>
        </p:nvSpPr>
        <p:spPr>
          <a:xfrm>
            <a:off x="279779" y="1552426"/>
            <a:ext cx="8584442" cy="2369880"/>
          </a:xfrm>
          <a:prstGeom prst="rect">
            <a:avLst/>
          </a:prstGeom>
          <a:noFill/>
        </p:spPr>
        <p:txBody>
          <a:bodyPr wrap="square" rtlCol="1">
            <a:spAutoFit/>
          </a:bodyPr>
          <a:lstStyle/>
          <a:p>
            <a:pPr algn="ctr" rtl="1"/>
            <a:r>
              <a:rPr lang="ar-EG" sz="2400" b="1" dirty="0">
                <a:solidFill>
                  <a:schemeClr val="bg2">
                    <a:lumMod val="10000"/>
                  </a:schemeClr>
                </a:solidFill>
                <a:latin typeface="SST Arabic" panose="020B0504030504020204" pitchFamily="34" charset="-78"/>
                <a:cs typeface="SST Arabic" panose="020B0504030504020204" pitchFamily="34" charset="-78"/>
              </a:rPr>
              <a:t>تحت رعاية</a:t>
            </a:r>
          </a:p>
          <a:p>
            <a:pPr algn="ctr" rtl="1"/>
            <a:r>
              <a:rPr lang="ar-EG" sz="2400" b="1" dirty="0">
                <a:solidFill>
                  <a:schemeClr val="accent4">
                    <a:lumMod val="75000"/>
                  </a:schemeClr>
                </a:solidFill>
                <a:latin typeface="SST Arabic Medium" panose="020B0604030504020204" pitchFamily="34" charset="-78"/>
                <a:cs typeface="SST Arabic Medium" panose="020B0604030504020204" pitchFamily="34" charset="-78"/>
              </a:rPr>
              <a:t>معالي الأستاذ الدكتور/ مصطفى يوسف النجار</a:t>
            </a:r>
          </a:p>
          <a:p>
            <a:pPr algn="ctr" rtl="1"/>
            <a:r>
              <a:rPr lang="ar-EG" sz="2400" b="1" dirty="0">
                <a:solidFill>
                  <a:schemeClr val="accent4">
                    <a:lumMod val="75000"/>
                  </a:schemeClr>
                </a:solidFill>
                <a:latin typeface="SST Arabic Medium" panose="020B0604030504020204" pitchFamily="34" charset="-78"/>
                <a:cs typeface="SST Arabic Medium" panose="020B0604030504020204" pitchFamily="34" charset="-78"/>
              </a:rPr>
              <a:t>رئيس جامعة مطروح</a:t>
            </a:r>
          </a:p>
          <a:p>
            <a:pPr algn="ctr" rtl="1"/>
            <a:endParaRPr lang="ar-EG" sz="1400" b="1" dirty="0">
              <a:solidFill>
                <a:schemeClr val="bg2">
                  <a:lumMod val="10000"/>
                </a:schemeClr>
              </a:solidFill>
              <a:latin typeface="SST Arabic Medium" panose="020B0604030504020204" pitchFamily="34" charset="-78"/>
              <a:cs typeface="SST Arabic Medium" panose="020B0604030504020204" pitchFamily="34" charset="-78"/>
            </a:endParaRPr>
          </a:p>
          <a:p>
            <a:pPr algn="ctr" rtl="1"/>
            <a:r>
              <a:rPr lang="ar-EG" sz="2400" b="1" dirty="0">
                <a:solidFill>
                  <a:schemeClr val="bg2">
                    <a:lumMod val="10000"/>
                  </a:schemeClr>
                </a:solidFill>
                <a:latin typeface="SST Arabic Medium" panose="020B0604030504020204" pitchFamily="34" charset="-78"/>
                <a:cs typeface="SST Arabic Medium" panose="020B0604030504020204" pitchFamily="34" charset="-78"/>
              </a:rPr>
              <a:t>الأستاذ الدكتور/ لمياء مصطفى </a:t>
            </a:r>
            <a:r>
              <a:rPr lang="ar-EG" sz="2400" b="1" dirty="0" err="1">
                <a:solidFill>
                  <a:schemeClr val="bg2">
                    <a:lumMod val="10000"/>
                  </a:schemeClr>
                </a:solidFill>
                <a:latin typeface="SST Arabic Medium" panose="020B0604030504020204" pitchFamily="34" charset="-78"/>
                <a:cs typeface="SST Arabic Medium" panose="020B0604030504020204" pitchFamily="34" charset="-78"/>
              </a:rPr>
              <a:t>مصطفى</a:t>
            </a:r>
            <a:endParaRPr lang="ar-EG" sz="2400" b="1" dirty="0">
              <a:solidFill>
                <a:schemeClr val="bg2">
                  <a:lumMod val="10000"/>
                </a:schemeClr>
              </a:solidFill>
              <a:latin typeface="SST Arabic Medium" panose="020B0604030504020204" pitchFamily="34" charset="-78"/>
              <a:cs typeface="SST Arabic Medium" panose="020B0604030504020204" pitchFamily="34" charset="-78"/>
            </a:endParaRPr>
          </a:p>
          <a:p>
            <a:pPr algn="ctr" rtl="1"/>
            <a:r>
              <a:rPr lang="ar-EG" sz="2400" b="1" dirty="0">
                <a:solidFill>
                  <a:schemeClr val="bg2">
                    <a:lumMod val="10000"/>
                  </a:schemeClr>
                </a:solidFill>
                <a:latin typeface="SST Arabic Medium" panose="020B0604030504020204" pitchFamily="34" charset="-78"/>
                <a:cs typeface="SST Arabic Medium" panose="020B0604030504020204" pitchFamily="34" charset="-78"/>
              </a:rPr>
              <a:t>القائم بتسيير أعمال عميد كلية السياحة والفنادق</a:t>
            </a:r>
          </a:p>
          <a:p>
            <a:pPr algn="ctr" rtl="1"/>
            <a:endParaRPr lang="ar-EG" sz="1400" dirty="0">
              <a:solidFill>
                <a:schemeClr val="bg2">
                  <a:lumMod val="10000"/>
                </a:schemeClr>
              </a:solidFill>
              <a:cs typeface="+mj-cs"/>
            </a:endParaRPr>
          </a:p>
        </p:txBody>
      </p:sp>
      <p:sp>
        <p:nvSpPr>
          <p:cNvPr id="9" name="TextBox 8">
            <a:extLst>
              <a:ext uri="{FF2B5EF4-FFF2-40B4-BE49-F238E27FC236}">
                <a16:creationId xmlns:a16="http://schemas.microsoft.com/office/drawing/2014/main" id="{5AE21E5D-C9F5-4CED-9C34-6C3414B4C648}"/>
              </a:ext>
            </a:extLst>
          </p:cNvPr>
          <p:cNvSpPr txBox="1"/>
          <p:nvPr/>
        </p:nvSpPr>
        <p:spPr>
          <a:xfrm>
            <a:off x="649292" y="3811012"/>
            <a:ext cx="7845417" cy="3170099"/>
          </a:xfrm>
          <a:prstGeom prst="rect">
            <a:avLst/>
          </a:prstGeom>
          <a:noFill/>
        </p:spPr>
        <p:txBody>
          <a:bodyPr wrap="none" rtlCol="1">
            <a:spAutoFit/>
          </a:bodyPr>
          <a:lstStyle/>
          <a:p>
            <a:pPr algn="ctr" rtl="1"/>
            <a:r>
              <a:rPr lang="ar-EG" sz="2800" b="1" dirty="0">
                <a:solidFill>
                  <a:srgbClr val="C00000"/>
                </a:solidFill>
                <a:latin typeface="SST Arabic Medium" panose="020B0604030504020204" pitchFamily="34" charset="-78"/>
                <a:cs typeface="SST Arabic Medium" panose="020B0604030504020204" pitchFamily="34" charset="-78"/>
              </a:rPr>
              <a:t>المدرب</a:t>
            </a:r>
          </a:p>
          <a:p>
            <a:pPr algn="ctr" rtl="1"/>
            <a:r>
              <a:rPr lang="ar-EG" sz="2400" b="1" dirty="0">
                <a:solidFill>
                  <a:schemeClr val="bg2">
                    <a:lumMod val="10000"/>
                  </a:schemeClr>
                </a:solidFill>
                <a:latin typeface="SST Arabic Medium" panose="020B0604030504020204" pitchFamily="34" charset="-78"/>
                <a:cs typeface="SST Arabic Medium" panose="020B0604030504020204" pitchFamily="34" charset="-78"/>
              </a:rPr>
              <a:t>أ / شيرين محمد شريف</a:t>
            </a:r>
          </a:p>
          <a:p>
            <a:pPr algn="ctr" rtl="1"/>
            <a:r>
              <a:rPr lang="ar-EG" sz="2400" dirty="0">
                <a:solidFill>
                  <a:schemeClr val="bg2">
                    <a:lumMod val="10000"/>
                  </a:schemeClr>
                </a:solidFill>
                <a:latin typeface="SST Arabic Medium" panose="020B0604030504020204" pitchFamily="34" charset="-78"/>
                <a:cs typeface="SST Arabic Medium" panose="020B0604030504020204" pitchFamily="34" charset="-78"/>
              </a:rPr>
              <a:t>خبير فندقى بفنادق الخمس نجوم</a:t>
            </a:r>
          </a:p>
          <a:p>
            <a:pPr algn="ctr" rtl="1"/>
            <a:r>
              <a:rPr lang="ar-EG" sz="2400" dirty="0">
                <a:solidFill>
                  <a:schemeClr val="bg2">
                    <a:lumMod val="10000"/>
                  </a:schemeClr>
                </a:solidFill>
                <a:latin typeface="SST Arabic Medium" panose="020B0604030504020204" pitchFamily="34" charset="-78"/>
                <a:cs typeface="SST Arabic Medium" panose="020B0604030504020204" pitchFamily="34" charset="-78"/>
              </a:rPr>
              <a:t> </a:t>
            </a:r>
          </a:p>
          <a:p>
            <a:pPr algn="ctr" rtl="1"/>
            <a:r>
              <a:rPr lang="ar-EG" sz="2400" b="1" dirty="0">
                <a:solidFill>
                  <a:schemeClr val="bg2">
                    <a:lumMod val="10000"/>
                  </a:schemeClr>
                </a:solidFill>
                <a:latin typeface="SST Arabic Medium" panose="020B0604030504020204" pitchFamily="34" charset="-78"/>
                <a:cs typeface="SST Arabic Medium" panose="020B0604030504020204" pitchFamily="34" charset="-78"/>
              </a:rPr>
              <a:t>أ / ياسمين أشرف أحمد</a:t>
            </a:r>
          </a:p>
          <a:p>
            <a:pPr algn="ctr" rtl="1"/>
            <a:r>
              <a:rPr lang="ar-EG" sz="2400" dirty="0">
                <a:solidFill>
                  <a:schemeClr val="bg2">
                    <a:lumMod val="10000"/>
                  </a:schemeClr>
                </a:solidFill>
                <a:latin typeface="SST Arabic Medium" panose="020B0604030504020204" pitchFamily="34" charset="-78"/>
                <a:cs typeface="SST Arabic Medium" panose="020B0604030504020204" pitchFamily="34" charset="-78"/>
              </a:rPr>
              <a:t>مدرس مساعد بقسم الدراسات الفندقية - كلية السياحة والفنادق – جامعة مطروح</a:t>
            </a:r>
          </a:p>
          <a:p>
            <a:pPr algn="ctr" rtl="1"/>
            <a:endParaRPr lang="ar-EG" sz="2400" dirty="0">
              <a:solidFill>
                <a:schemeClr val="bg2">
                  <a:lumMod val="10000"/>
                </a:schemeClr>
              </a:solidFill>
              <a:latin typeface="SST Arabic Medium" panose="020B0604030504020204" pitchFamily="34" charset="-78"/>
              <a:cs typeface="SST Arabic Medium" panose="020B0604030504020204" pitchFamily="34" charset="-78"/>
            </a:endParaRPr>
          </a:p>
          <a:p>
            <a:pPr algn="ctr" rtl="1"/>
            <a:endParaRPr lang="ar-EG" sz="2400" dirty="0">
              <a:solidFill>
                <a:schemeClr val="bg2">
                  <a:lumMod val="10000"/>
                </a:schemeClr>
              </a:solidFill>
              <a:latin typeface="SST Arabic Medium" panose="020B0604030504020204" pitchFamily="34" charset="-78"/>
              <a:cs typeface="SST Arabic Medium" panose="020B0604030504020204" pitchFamily="34" charset="-78"/>
            </a:endParaRPr>
          </a:p>
        </p:txBody>
      </p:sp>
    </p:spTree>
    <p:extLst>
      <p:ext uri="{BB962C8B-B14F-4D97-AF65-F5344CB8AC3E}">
        <p14:creationId xmlns:p14="http://schemas.microsoft.com/office/powerpoint/2010/main" val="29852274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F264F-5440-459F-8D4D-A14A643CC4C1}"/>
              </a:ext>
            </a:extLst>
          </p:cNvPr>
          <p:cNvSpPr>
            <a:spLocks noGrp="1"/>
          </p:cNvSpPr>
          <p:nvPr>
            <p:ph type="title"/>
          </p:nvPr>
        </p:nvSpPr>
        <p:spPr>
          <a:xfrm>
            <a:off x="1023583" y="-191072"/>
            <a:ext cx="7805665" cy="3310824"/>
          </a:xfrm>
        </p:spPr>
        <p:txBody>
          <a:bodyPr>
            <a:normAutofit/>
          </a:bodyPr>
          <a:lstStyle/>
          <a:p>
            <a:pPr>
              <a:lnSpc>
                <a:spcPct val="150000"/>
              </a:lnSpc>
            </a:pPr>
            <a:r>
              <a:rPr lang="ar-EG" sz="8000" b="1" dirty="0"/>
              <a:t>شكرًا لحسن استماعكم</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65028"/>
            <a:ext cx="9143999" cy="519297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524082683"/>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9000">
              <a:schemeClr val="bg1"/>
            </a:gs>
            <a:gs pos="79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6A6A2-80CE-49E6-B683-CECBF318B75B}"/>
              </a:ext>
            </a:extLst>
          </p:cNvPr>
          <p:cNvSpPr>
            <a:spLocks noGrp="1"/>
          </p:cNvSpPr>
          <p:nvPr>
            <p:ph type="title"/>
          </p:nvPr>
        </p:nvSpPr>
        <p:spPr>
          <a:xfrm>
            <a:off x="1286325" y="20015"/>
            <a:ext cx="6571343" cy="1049235"/>
          </a:xfrm>
        </p:spPr>
        <p:txBody>
          <a:bodyPr>
            <a:noAutofit/>
          </a:bodyPr>
          <a:lstStyle/>
          <a:p>
            <a:pPr algn="ctr"/>
            <a:r>
              <a:rPr lang="ar-EG" sz="4000" b="1" dirty="0">
                <a:solidFill>
                  <a:srgbClr val="C00000"/>
                </a:solidFill>
              </a:rPr>
              <a:t>الهدف العام</a:t>
            </a:r>
            <a:br>
              <a:rPr lang="ar-EG" sz="4000" b="1" dirty="0">
                <a:solidFill>
                  <a:srgbClr val="C00000"/>
                </a:solidFill>
              </a:rPr>
            </a:br>
            <a:endParaRPr lang="ar-EG" sz="4000" b="1" dirty="0">
              <a:solidFill>
                <a:srgbClr val="C00000"/>
              </a:solidFill>
            </a:endParaRPr>
          </a:p>
        </p:txBody>
      </p:sp>
      <p:sp>
        <p:nvSpPr>
          <p:cNvPr id="3" name="Content Placeholder 2">
            <a:extLst>
              <a:ext uri="{FF2B5EF4-FFF2-40B4-BE49-F238E27FC236}">
                <a16:creationId xmlns:a16="http://schemas.microsoft.com/office/drawing/2014/main" id="{88199583-3E49-4C0C-9B7B-41E4D25A6356}"/>
              </a:ext>
            </a:extLst>
          </p:cNvPr>
          <p:cNvSpPr>
            <a:spLocks noGrp="1"/>
          </p:cNvSpPr>
          <p:nvPr>
            <p:ph idx="1"/>
          </p:nvPr>
        </p:nvSpPr>
        <p:spPr>
          <a:xfrm>
            <a:off x="75266" y="544633"/>
            <a:ext cx="8672946" cy="4229566"/>
          </a:xfrm>
        </p:spPr>
        <p:txBody>
          <a:bodyPr/>
          <a:lstStyle/>
          <a:p>
            <a:pPr marL="0" indent="0" algn="ctr">
              <a:lnSpc>
                <a:spcPct val="150000"/>
              </a:lnSpc>
              <a:buNone/>
            </a:pPr>
            <a:r>
              <a:rPr lang="ar-EG" sz="2400" b="1" dirty="0"/>
              <a:t>رفع مستوى المهارات المعرفية والمهنية للعاملين بقسم الاشراف الداخلى</a:t>
            </a:r>
          </a:p>
          <a:p>
            <a:pPr marL="0" indent="0" algn="ctr">
              <a:lnSpc>
                <a:spcPct val="150000"/>
              </a:lnSpc>
              <a:buNone/>
            </a:pPr>
            <a:r>
              <a:rPr lang="ar-EG" sz="2400" b="1" dirty="0"/>
              <a:t>خدمة المجتمع المحلى من قبل كلية السياحة والفنادق جامعة مطروح</a:t>
            </a:r>
            <a:endParaRPr lang="ar-EG" sz="400" b="1" dirty="0"/>
          </a:p>
        </p:txBody>
      </p:sp>
      <p:graphicFrame>
        <p:nvGraphicFramePr>
          <p:cNvPr id="4" name="Table 3"/>
          <p:cNvGraphicFramePr>
            <a:graphicFrameLocks noGrp="1"/>
          </p:cNvGraphicFramePr>
          <p:nvPr>
            <p:extLst>
              <p:ext uri="{D42A27DB-BD31-4B8C-83A1-F6EECF244321}">
                <p14:modId xmlns:p14="http://schemas.microsoft.com/office/powerpoint/2010/main" val="3252441520"/>
              </p:ext>
            </p:extLst>
          </p:nvPr>
        </p:nvGraphicFramePr>
        <p:xfrm>
          <a:off x="395783" y="2157484"/>
          <a:ext cx="8352429" cy="4023360"/>
        </p:xfrm>
        <a:graphic>
          <a:graphicData uri="http://schemas.openxmlformats.org/drawingml/2006/table">
            <a:tbl>
              <a:tblPr firstRow="1" bandRow="1">
                <a:tableStyleId>{5C22544A-7EE6-4342-B048-85BDC9FD1C3A}</a:tableStyleId>
              </a:tblPr>
              <a:tblGrid>
                <a:gridCol w="2784143">
                  <a:extLst>
                    <a:ext uri="{9D8B030D-6E8A-4147-A177-3AD203B41FA5}">
                      <a16:colId xmlns:a16="http://schemas.microsoft.com/office/drawing/2014/main" val="3745146616"/>
                    </a:ext>
                  </a:extLst>
                </a:gridCol>
                <a:gridCol w="2784143">
                  <a:extLst>
                    <a:ext uri="{9D8B030D-6E8A-4147-A177-3AD203B41FA5}">
                      <a16:colId xmlns:a16="http://schemas.microsoft.com/office/drawing/2014/main" val="3634247282"/>
                    </a:ext>
                  </a:extLst>
                </a:gridCol>
                <a:gridCol w="2784143">
                  <a:extLst>
                    <a:ext uri="{9D8B030D-6E8A-4147-A177-3AD203B41FA5}">
                      <a16:colId xmlns:a16="http://schemas.microsoft.com/office/drawing/2014/main" val="3616057358"/>
                    </a:ext>
                  </a:extLst>
                </a:gridCol>
              </a:tblGrid>
              <a:tr h="370840">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ar-EG" sz="3600" b="1" dirty="0">
                          <a:solidFill>
                            <a:schemeClr val="tx1"/>
                          </a:solidFill>
                        </a:rPr>
                        <a:t>أهــــداف الـــتـــدريـــب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3021131"/>
                  </a:ext>
                </a:extLst>
              </a:tr>
              <a:tr h="370840">
                <a:tc>
                  <a:txBody>
                    <a:bodyPr/>
                    <a:lstStyle/>
                    <a:p>
                      <a:pPr marL="285750" lvl="0" indent="-285750" algn="r" rtl="1">
                        <a:buFont typeface="Wingdings" panose="05000000000000000000" pitchFamily="2" charset="2"/>
                        <a:buChar char="q"/>
                      </a:pPr>
                      <a:r>
                        <a:rPr lang="ar-EG" sz="1800" b="1" kern="1200" dirty="0">
                          <a:solidFill>
                            <a:schemeClr val="dk1"/>
                          </a:solidFill>
                          <a:effectLst/>
                          <a:latin typeface="+mn-lt"/>
                          <a:ea typeface="+mn-ea"/>
                          <a:cs typeface="+mj-cs"/>
                        </a:rPr>
                        <a:t>غسيل السجاد.</a:t>
                      </a:r>
                    </a:p>
                    <a:p>
                      <a:pPr marL="285750" lvl="0" indent="-285750" algn="r" rtl="1">
                        <a:buFont typeface="Wingdings" panose="05000000000000000000" pitchFamily="2" charset="2"/>
                        <a:buChar char="q"/>
                      </a:pPr>
                      <a:endParaRPr lang="en-US" sz="1800" b="1" kern="1200" dirty="0">
                        <a:solidFill>
                          <a:schemeClr val="dk1"/>
                        </a:solidFill>
                        <a:effectLst/>
                        <a:latin typeface="+mn-lt"/>
                        <a:ea typeface="+mn-ea"/>
                        <a:cs typeface="+mj-cs"/>
                      </a:endParaRPr>
                    </a:p>
                    <a:p>
                      <a:pPr marL="285750" lvl="0" indent="-285750" algn="r" rtl="1">
                        <a:buFont typeface="Wingdings" panose="05000000000000000000" pitchFamily="2" charset="2"/>
                        <a:buChar char="q"/>
                      </a:pPr>
                      <a:r>
                        <a:rPr lang="ar-EG" sz="1800" b="1" kern="1200" dirty="0">
                          <a:solidFill>
                            <a:schemeClr val="dk1"/>
                          </a:solidFill>
                          <a:effectLst/>
                          <a:latin typeface="+mn-lt"/>
                          <a:ea typeface="+mn-ea"/>
                          <a:cs typeface="+mj-cs"/>
                        </a:rPr>
                        <a:t> النظافة للأثاث المنجد.</a:t>
                      </a:r>
                    </a:p>
                    <a:p>
                      <a:pPr marL="285750" lvl="0" indent="-285750" algn="r" rtl="1">
                        <a:buFont typeface="Wingdings" panose="05000000000000000000" pitchFamily="2" charset="2"/>
                        <a:buChar char="q"/>
                      </a:pPr>
                      <a:endParaRPr lang="en-US" sz="1800" b="1" kern="1200" dirty="0">
                        <a:solidFill>
                          <a:schemeClr val="dk1"/>
                        </a:solidFill>
                        <a:effectLst/>
                        <a:latin typeface="+mn-lt"/>
                        <a:ea typeface="+mn-ea"/>
                        <a:cs typeface="+mj-cs"/>
                      </a:endParaRPr>
                    </a:p>
                    <a:p>
                      <a:pPr marL="285750" lvl="0" indent="-285750" algn="r" rtl="1">
                        <a:buFont typeface="Wingdings" panose="05000000000000000000" pitchFamily="2" charset="2"/>
                        <a:buChar char="q"/>
                      </a:pPr>
                      <a:r>
                        <a:rPr lang="ar-EG" sz="1800" b="1" kern="1200" dirty="0">
                          <a:solidFill>
                            <a:schemeClr val="dk1"/>
                          </a:solidFill>
                          <a:effectLst/>
                          <a:latin typeface="+mn-lt"/>
                          <a:ea typeface="+mn-ea"/>
                          <a:cs typeface="+mj-cs"/>
                        </a:rPr>
                        <a:t> تنظيف المناطق الزجاجية والمصابيح.</a:t>
                      </a:r>
                    </a:p>
                    <a:p>
                      <a:pPr marL="285750" lvl="0" indent="-285750" algn="r" rtl="1">
                        <a:buFont typeface="Wingdings" panose="05000000000000000000" pitchFamily="2" charset="2"/>
                        <a:buChar char="q"/>
                      </a:pPr>
                      <a:endParaRPr lang="en-US" sz="1800" b="1" kern="1200" dirty="0">
                        <a:solidFill>
                          <a:schemeClr val="dk1"/>
                        </a:solidFill>
                        <a:effectLst/>
                        <a:latin typeface="+mn-lt"/>
                        <a:ea typeface="+mn-ea"/>
                        <a:cs typeface="+mj-cs"/>
                      </a:endParaRPr>
                    </a:p>
                    <a:p>
                      <a:pPr marL="285750" lvl="0" indent="-285750" algn="r" rtl="1">
                        <a:buFont typeface="Wingdings" panose="05000000000000000000" pitchFamily="2" charset="2"/>
                        <a:buChar char="q"/>
                      </a:pPr>
                      <a:r>
                        <a:rPr lang="ar-EG" sz="1800" b="1" kern="1200" dirty="0">
                          <a:solidFill>
                            <a:schemeClr val="dk1"/>
                          </a:solidFill>
                          <a:effectLst/>
                          <a:latin typeface="+mn-lt"/>
                          <a:ea typeface="+mn-ea"/>
                          <a:cs typeface="+mj-cs"/>
                        </a:rPr>
                        <a:t> معالجة البقع على الانسجة والأسطح.</a:t>
                      </a:r>
                    </a:p>
                    <a:p>
                      <a:pPr marL="285750" lvl="0" indent="-285750" algn="r" rtl="1">
                        <a:buFont typeface="Wingdings" panose="05000000000000000000" pitchFamily="2" charset="2"/>
                        <a:buChar char="q"/>
                      </a:pPr>
                      <a:endParaRPr lang="en-US" sz="1800" b="1" kern="1200" dirty="0">
                        <a:solidFill>
                          <a:schemeClr val="dk1"/>
                        </a:solidFill>
                        <a:effectLst/>
                        <a:latin typeface="+mn-lt"/>
                        <a:ea typeface="+mn-ea"/>
                        <a:cs typeface="+mj-cs"/>
                      </a:endParaRPr>
                    </a:p>
                    <a:p>
                      <a:pPr marL="285750" lvl="0" indent="-285750" algn="r" rtl="1">
                        <a:buFont typeface="Wingdings" panose="05000000000000000000" pitchFamily="2" charset="2"/>
                        <a:buChar char="q"/>
                      </a:pPr>
                      <a:r>
                        <a:rPr lang="ar-EG" sz="1800" b="1" kern="1200" dirty="0">
                          <a:solidFill>
                            <a:schemeClr val="dk1"/>
                          </a:solidFill>
                          <a:effectLst/>
                          <a:latin typeface="+mn-lt"/>
                          <a:ea typeface="+mn-ea"/>
                          <a:cs typeface="+mj-cs"/>
                        </a:rPr>
                        <a:t>بعض إجراءات الامن والسلامة.</a:t>
                      </a:r>
                      <a:endParaRPr lang="en-US" sz="1800" b="1" kern="1200" dirty="0">
                        <a:solidFill>
                          <a:schemeClr val="dk1"/>
                        </a:solidFill>
                        <a:effectLst/>
                        <a:latin typeface="+mn-lt"/>
                        <a:ea typeface="+mn-ea"/>
                        <a:cs typeface="+mj-cs"/>
                      </a:endParaRPr>
                    </a:p>
                    <a:p>
                      <a:pPr marL="285750" indent="-285750" algn="r" rtl="1">
                        <a:buFont typeface="Arial" panose="020B0604020202020204" pitchFamily="34" charset="0"/>
                        <a:buChar char="•"/>
                      </a:pPr>
                      <a:endParaRPr 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marR="0" lvl="0" indent="-285750" algn="r" defTabSz="6858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EG" sz="1800" b="1" kern="1200" dirty="0">
                          <a:solidFill>
                            <a:schemeClr val="tx1"/>
                          </a:solidFill>
                          <a:effectLst/>
                          <a:latin typeface="+mn-lt"/>
                          <a:ea typeface="+mn-ea"/>
                          <a:cs typeface="+mj-cs"/>
                        </a:rPr>
                        <a:t>دخول غرفة النزيل وتحضيرها للخدمة.</a:t>
                      </a:r>
                      <a:endParaRPr lang="en-US" sz="1800" b="1" kern="1200" dirty="0">
                        <a:solidFill>
                          <a:schemeClr val="tx1"/>
                        </a:solidFill>
                        <a:latin typeface="+mn-lt"/>
                        <a:ea typeface="+mn-ea"/>
                        <a:cs typeface="+mj-cs"/>
                      </a:endParaRPr>
                    </a:p>
                    <a:p>
                      <a:pPr marL="285750" indent="-285750" algn="r" rtl="1">
                        <a:buFont typeface="Wingdings" panose="05000000000000000000" pitchFamily="2" charset="2"/>
                        <a:buChar char="q"/>
                      </a:pPr>
                      <a:endParaRPr lang="ar-EG" sz="1800" b="1" dirty="0">
                        <a:solidFill>
                          <a:schemeClr val="tx1"/>
                        </a:solidFill>
                        <a:cs typeface="+mj-cs"/>
                      </a:endParaRPr>
                    </a:p>
                    <a:p>
                      <a:pPr marL="285750" indent="-285750" algn="r" rtl="1">
                        <a:buFont typeface="Wingdings" panose="05000000000000000000" pitchFamily="2" charset="2"/>
                        <a:buChar char="q"/>
                      </a:pPr>
                      <a:r>
                        <a:rPr lang="ar-EG" sz="1800" b="1" kern="1200" dirty="0">
                          <a:solidFill>
                            <a:schemeClr val="tx1"/>
                          </a:solidFill>
                          <a:effectLst/>
                          <a:latin typeface="+mn-lt"/>
                          <a:ea typeface="+mn-ea"/>
                          <a:cs typeface="+mj-cs"/>
                        </a:rPr>
                        <a:t>تنظيف الشبابيك والبلكونات.</a:t>
                      </a:r>
                    </a:p>
                    <a:p>
                      <a:pPr marL="285750" indent="-285750" algn="r" rtl="1">
                        <a:buFont typeface="Wingdings" panose="05000000000000000000" pitchFamily="2" charset="2"/>
                        <a:buChar char="q"/>
                      </a:pPr>
                      <a:endParaRPr lang="ar-EG" sz="1800" b="1" kern="1200" dirty="0">
                        <a:solidFill>
                          <a:schemeClr val="tx1"/>
                        </a:solidFill>
                        <a:effectLst/>
                        <a:latin typeface="+mn-lt"/>
                        <a:ea typeface="+mn-ea"/>
                        <a:cs typeface="+mj-cs"/>
                      </a:endParaRPr>
                    </a:p>
                    <a:p>
                      <a:pPr marL="285750" indent="-285750" algn="r" rtl="1">
                        <a:buFont typeface="Wingdings" panose="05000000000000000000" pitchFamily="2" charset="2"/>
                        <a:buChar char="q"/>
                      </a:pPr>
                      <a:r>
                        <a:rPr lang="ar-EG" sz="1800" b="1" kern="1200" dirty="0">
                          <a:solidFill>
                            <a:schemeClr val="tx1"/>
                          </a:solidFill>
                          <a:effectLst/>
                          <a:latin typeface="+mn-lt"/>
                          <a:ea typeface="+mn-ea"/>
                          <a:cs typeface="+mj-cs"/>
                        </a:rPr>
                        <a:t>فرش السرير.</a:t>
                      </a:r>
                    </a:p>
                    <a:p>
                      <a:pPr marL="285750" indent="-285750" algn="r" rtl="1">
                        <a:buFont typeface="Wingdings" panose="05000000000000000000" pitchFamily="2" charset="2"/>
                        <a:buChar char="q"/>
                      </a:pPr>
                      <a:endParaRPr lang="ar-EG" sz="1800" b="1" kern="1200" dirty="0">
                        <a:solidFill>
                          <a:schemeClr val="tx1"/>
                        </a:solidFill>
                        <a:effectLst/>
                        <a:latin typeface="+mn-lt"/>
                        <a:ea typeface="+mn-ea"/>
                        <a:cs typeface="+mj-cs"/>
                      </a:endParaRPr>
                    </a:p>
                    <a:p>
                      <a:pPr marL="285750" indent="-285750" algn="r" rtl="1">
                        <a:buFont typeface="Wingdings" panose="05000000000000000000" pitchFamily="2" charset="2"/>
                        <a:buChar char="q"/>
                      </a:pPr>
                      <a:r>
                        <a:rPr lang="ar-EG" sz="1800" b="1" kern="1200" dirty="0">
                          <a:solidFill>
                            <a:schemeClr val="tx1"/>
                          </a:solidFill>
                          <a:effectLst/>
                          <a:latin typeface="+mn-lt"/>
                          <a:ea typeface="+mn-ea"/>
                          <a:cs typeface="+mj-cs"/>
                        </a:rPr>
                        <a:t>التعامل مع الحالات المختلفة للعملاء داخل الغرفة.</a:t>
                      </a:r>
                    </a:p>
                    <a:p>
                      <a:pPr marL="285750" indent="-285750" algn="r" rtl="1">
                        <a:buFont typeface="Wingdings" panose="05000000000000000000" pitchFamily="2" charset="2"/>
                        <a:buChar char="q"/>
                      </a:pPr>
                      <a:endParaRPr lang="ar-EG" sz="1800" b="1" kern="1200" dirty="0">
                        <a:solidFill>
                          <a:schemeClr val="tx1"/>
                        </a:solidFill>
                        <a:effectLst/>
                        <a:latin typeface="+mn-lt"/>
                        <a:ea typeface="+mn-ea"/>
                        <a:cs typeface="+mj-cs"/>
                      </a:endParaRPr>
                    </a:p>
                    <a:p>
                      <a:pPr marL="285750" indent="-285750" algn="r" rtl="1">
                        <a:buFont typeface="Wingdings" panose="05000000000000000000" pitchFamily="2" charset="2"/>
                        <a:buChar char="q"/>
                      </a:pPr>
                      <a:r>
                        <a:rPr lang="ar-EG" sz="1800" b="1" kern="1200" dirty="0">
                          <a:solidFill>
                            <a:schemeClr val="dk1"/>
                          </a:solidFill>
                          <a:effectLst/>
                          <a:latin typeface="+mn-lt"/>
                          <a:ea typeface="+mn-ea"/>
                          <a:cs typeface="+mn-cs"/>
                        </a:rPr>
                        <a:t>تقديم الخدمة المسائية</a:t>
                      </a:r>
                      <a:endParaRPr lang="ar-EG" sz="1350" b="1" kern="1200" dirty="0">
                        <a:solidFill>
                          <a:schemeClr val="dk1"/>
                        </a:solidFill>
                        <a:effectLst/>
                        <a:latin typeface="+mn-lt"/>
                        <a:ea typeface="+mn-ea"/>
                        <a:cs typeface="+mn-cs"/>
                      </a:endParaRPr>
                    </a:p>
                    <a:p>
                      <a:pPr marL="285750" indent="-285750" algn="r" rtl="1">
                        <a:buFont typeface="Arial" panose="020B0604020202020204" pitchFamily="34" charset="0"/>
                        <a:buChar char="•"/>
                      </a:pPr>
                      <a:endParaRPr 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r" rtl="1">
                        <a:buFont typeface="Wingdings" panose="05000000000000000000" pitchFamily="2" charset="2"/>
                        <a:buChar char="q"/>
                      </a:pPr>
                      <a:r>
                        <a:rPr lang="ar-EG" sz="1800" b="1" kern="1200" dirty="0">
                          <a:solidFill>
                            <a:schemeClr val="dk1"/>
                          </a:solidFill>
                          <a:effectLst/>
                          <a:latin typeface="+mn-lt"/>
                          <a:ea typeface="+mn-ea"/>
                          <a:cs typeface="+mj-cs"/>
                        </a:rPr>
                        <a:t>المظهر الشخصي والعلاقات الشخصية بين الزملاء والمديرين.</a:t>
                      </a:r>
                    </a:p>
                    <a:p>
                      <a:pPr marL="285750" indent="-285750" algn="r" rtl="1">
                        <a:buFont typeface="Wingdings" panose="05000000000000000000" pitchFamily="2" charset="2"/>
                        <a:buChar char="q"/>
                      </a:pPr>
                      <a:endParaRPr lang="ar-EG" sz="1800" b="1" kern="1200" dirty="0">
                        <a:solidFill>
                          <a:schemeClr val="dk1"/>
                        </a:solidFill>
                        <a:effectLst/>
                        <a:latin typeface="+mn-lt"/>
                        <a:ea typeface="+mn-ea"/>
                        <a:cs typeface="+mj-cs"/>
                      </a:endParaRPr>
                    </a:p>
                    <a:p>
                      <a:pPr marL="285750" indent="-285750" algn="r" rtl="1">
                        <a:buFont typeface="Wingdings" panose="05000000000000000000" pitchFamily="2" charset="2"/>
                        <a:buChar char="q"/>
                      </a:pPr>
                      <a:r>
                        <a:rPr lang="ar-EG" sz="1800" b="1" kern="1200" dirty="0">
                          <a:solidFill>
                            <a:schemeClr val="dk1"/>
                          </a:solidFill>
                          <a:effectLst/>
                          <a:latin typeface="+mn-lt"/>
                          <a:ea typeface="+mn-ea"/>
                          <a:cs typeface="+mj-cs"/>
                        </a:rPr>
                        <a:t>التحضير لأعمال التنظيف وخدمة الغرف.</a:t>
                      </a:r>
                    </a:p>
                    <a:p>
                      <a:pPr marL="285750" indent="-285750" algn="r" rtl="1">
                        <a:buFont typeface="Wingdings" panose="05000000000000000000" pitchFamily="2" charset="2"/>
                        <a:buChar char="q"/>
                      </a:pPr>
                      <a:endParaRPr lang="ar-EG" sz="1800" b="1" kern="1200" dirty="0">
                        <a:solidFill>
                          <a:schemeClr val="dk1"/>
                        </a:solidFill>
                        <a:effectLst/>
                        <a:latin typeface="+mn-lt"/>
                        <a:ea typeface="+mn-ea"/>
                        <a:cs typeface="+mj-cs"/>
                      </a:endParaRPr>
                    </a:p>
                    <a:p>
                      <a:pPr marL="285750" indent="-285750" algn="r" rtl="1">
                        <a:buFont typeface="Wingdings" panose="05000000000000000000" pitchFamily="2" charset="2"/>
                        <a:buChar char="q"/>
                      </a:pPr>
                      <a:r>
                        <a:rPr lang="ar-EG" sz="1800" b="1" kern="1200" dirty="0">
                          <a:solidFill>
                            <a:schemeClr val="dk1"/>
                          </a:solidFill>
                          <a:effectLst/>
                          <a:latin typeface="+mn-lt"/>
                          <a:ea typeface="+mn-ea"/>
                          <a:cs typeface="+mj-cs"/>
                        </a:rPr>
                        <a:t>تحضير لوازم التنظيف للغرف.</a:t>
                      </a:r>
                    </a:p>
                    <a:p>
                      <a:pPr marL="285750" indent="-285750" algn="r" rtl="1">
                        <a:buFont typeface="Wingdings" panose="05000000000000000000" pitchFamily="2" charset="2"/>
                        <a:buChar char="q"/>
                      </a:pPr>
                      <a:endParaRPr lang="ar-EG" sz="1800" b="1" kern="1200" dirty="0">
                        <a:solidFill>
                          <a:schemeClr val="dk1"/>
                        </a:solidFill>
                        <a:effectLst/>
                        <a:latin typeface="+mn-lt"/>
                        <a:ea typeface="+mn-ea"/>
                        <a:cs typeface="+mj-cs"/>
                      </a:endParaRPr>
                    </a:p>
                    <a:p>
                      <a:pPr marL="285750" indent="-285750" algn="r" rtl="1">
                        <a:buFont typeface="Wingdings" panose="05000000000000000000" pitchFamily="2" charset="2"/>
                        <a:buChar char="q"/>
                      </a:pPr>
                      <a:r>
                        <a:rPr lang="ar-EG" sz="1800" b="1" kern="1200" dirty="0">
                          <a:solidFill>
                            <a:schemeClr val="dk1"/>
                          </a:solidFill>
                          <a:effectLst/>
                          <a:latin typeface="+mn-lt"/>
                          <a:ea typeface="+mn-ea"/>
                          <a:cs typeface="+mj-cs"/>
                        </a:rPr>
                        <a:t>تحضير التروللي الخاص بمشرف الغرف.</a:t>
                      </a:r>
                    </a:p>
                    <a:p>
                      <a:pPr marL="285750" indent="-285750" algn="r" rtl="1">
                        <a:buFont typeface="Arial" panose="020B0604020202020204" pitchFamily="34" charset="0"/>
                        <a:buChar char="•"/>
                      </a:pPr>
                      <a:endParaRPr lang="ar-EG" sz="1800" b="1" kern="1200" dirty="0">
                        <a:solidFill>
                          <a:schemeClr val="dk1"/>
                        </a:solidFill>
                        <a:effectLst/>
                        <a:latin typeface="+mn-lt"/>
                        <a:ea typeface="+mn-ea"/>
                        <a:cs typeface="+mj-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369742"/>
                  </a:ext>
                </a:extLst>
              </a:tr>
            </a:tbl>
          </a:graphicData>
        </a:graphic>
      </p:graphicFrame>
    </p:spTree>
    <p:extLst>
      <p:ext uri="{BB962C8B-B14F-4D97-AF65-F5344CB8AC3E}">
        <p14:creationId xmlns:p14="http://schemas.microsoft.com/office/powerpoint/2010/main" val="29539835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AB92D-72C7-4F02-90CF-AE40337687C1}"/>
              </a:ext>
            </a:extLst>
          </p:cNvPr>
          <p:cNvSpPr>
            <a:spLocks noGrp="1"/>
          </p:cNvSpPr>
          <p:nvPr>
            <p:ph type="title"/>
          </p:nvPr>
        </p:nvSpPr>
        <p:spPr>
          <a:xfrm>
            <a:off x="628650" y="797505"/>
            <a:ext cx="7886700" cy="1050877"/>
          </a:xfrm>
        </p:spPr>
        <p:txBody>
          <a:bodyPr/>
          <a:lstStyle/>
          <a:p>
            <a:pPr algn="ctr" rtl="1"/>
            <a:r>
              <a:rPr lang="ar-EG" b="1" dirty="0">
                <a:solidFill>
                  <a:srgbClr val="C00000"/>
                </a:solidFill>
                <a:effectLst>
                  <a:outerShdw blurRad="38100" dist="38100" dir="2700000" algn="tl">
                    <a:srgbClr val="000000">
                      <a:alpha val="43137"/>
                    </a:srgbClr>
                  </a:outerShdw>
                </a:effectLst>
              </a:rPr>
              <a:t>أهمية قسم الاشراف الداخلى</a:t>
            </a:r>
          </a:p>
        </p:txBody>
      </p:sp>
      <p:sp>
        <p:nvSpPr>
          <p:cNvPr id="3" name="Content Placeholder 2">
            <a:extLst>
              <a:ext uri="{FF2B5EF4-FFF2-40B4-BE49-F238E27FC236}">
                <a16:creationId xmlns:a16="http://schemas.microsoft.com/office/drawing/2014/main" id="{B21D9F2F-75C0-4CB0-AD69-B791FB545653}"/>
              </a:ext>
            </a:extLst>
          </p:cNvPr>
          <p:cNvSpPr>
            <a:spLocks noGrp="1"/>
          </p:cNvSpPr>
          <p:nvPr>
            <p:ph idx="1"/>
          </p:nvPr>
        </p:nvSpPr>
        <p:spPr>
          <a:xfrm>
            <a:off x="628650" y="2060416"/>
            <a:ext cx="8144289" cy="3757288"/>
          </a:xfrm>
        </p:spPr>
        <p:txBody>
          <a:bodyPr>
            <a:normAutofit/>
          </a:bodyPr>
          <a:lstStyle/>
          <a:p>
            <a:pPr algn="justLow" rtl="1">
              <a:lnSpc>
                <a:spcPct val="150000"/>
              </a:lnSpc>
              <a:buFont typeface="Wingdings" panose="05000000000000000000" pitchFamily="2" charset="2"/>
              <a:buChar char="q"/>
            </a:pPr>
            <a:r>
              <a:rPr lang="ar-EG" dirty="0"/>
              <a:t> </a:t>
            </a:r>
            <a:r>
              <a:rPr lang="ar-EG" dirty="0">
                <a:cs typeface="+mj-cs"/>
              </a:rPr>
              <a:t>تعتبر ادارة الاشراف الداخلى من أهم ادارات الفندق نظرا لتعدد واجباتها ومسؤولياتها التى لها أكبر الأثر فى نجاح عمليات التشغيل الفندقى وزيادة ربحية الفندق فى تحقيق نسبة اشغال عالية والمحافظة على أستمرار هذه النسبة من خلال الاشراف والعناية بنظافة وترتيب وصيانة غرف ضيوف الفندق.</a:t>
            </a:r>
          </a:p>
          <a:p>
            <a:pPr algn="justLow" rtl="1">
              <a:lnSpc>
                <a:spcPct val="150000"/>
              </a:lnSpc>
              <a:buFont typeface="Wingdings" panose="05000000000000000000" pitchFamily="2" charset="2"/>
              <a:buChar char="q"/>
            </a:pPr>
            <a:r>
              <a:rPr lang="ar-EG" dirty="0">
                <a:cs typeface="+mj-cs"/>
              </a:rPr>
              <a:t> تأتى أهمية ادارة الاشراف الداخلى فى تكوين الأنطباع الأول لدى الضيف حيث انه يتكون لديه منذ رؤيته لنظافة وجمال منظر الفندق من الخارج وادراكه وتأكده أيضا من العناية والنظافة بداخل الفندق منذ بداية دخوله بهو الفندق مرورا بقسم الاستقبال ثم المصعد ثم الممرات ثم الغرف.</a:t>
            </a:r>
          </a:p>
          <a:p>
            <a:pPr algn="justLow" rtl="1">
              <a:lnSpc>
                <a:spcPct val="150000"/>
              </a:lnSpc>
            </a:pPr>
            <a:endParaRPr lang="ar-EG" dirty="0"/>
          </a:p>
          <a:p>
            <a:pPr algn="justLow" rtl="1">
              <a:lnSpc>
                <a:spcPct val="150000"/>
              </a:lnSpc>
            </a:pPr>
            <a:endParaRPr lang="ar-EG" dirty="0"/>
          </a:p>
          <a:p>
            <a:pPr>
              <a:lnSpc>
                <a:spcPct val="150000"/>
              </a:lnSpc>
            </a:pPr>
            <a:endParaRPr lang="ar-EG" dirty="0"/>
          </a:p>
          <a:p>
            <a:endParaRPr lang="ar-EG" dirty="0"/>
          </a:p>
          <a:p>
            <a:endParaRPr lang="ar-EG" dirty="0"/>
          </a:p>
          <a:p>
            <a:endParaRPr lang="ar-EG" dirty="0"/>
          </a:p>
          <a:p>
            <a:endParaRPr lang="ar-EG" dirty="0"/>
          </a:p>
          <a:p>
            <a:endParaRPr lang="ar-EG" dirty="0"/>
          </a:p>
          <a:p>
            <a:endParaRPr lang="ar-EG" dirty="0"/>
          </a:p>
        </p:txBody>
      </p:sp>
    </p:spTree>
    <p:extLst>
      <p:ext uri="{BB962C8B-B14F-4D97-AF65-F5344CB8AC3E}">
        <p14:creationId xmlns:p14="http://schemas.microsoft.com/office/powerpoint/2010/main" val="60456539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4E0B0902-4680-48D5-B3BD-46AD85C1D4F4}"/>
              </a:ext>
            </a:extLst>
          </p:cNvPr>
          <p:cNvGraphicFramePr>
            <a:graphicFrameLocks noGrp="1"/>
          </p:cNvGraphicFramePr>
          <p:nvPr>
            <p:ph idx="1"/>
            <p:extLst>
              <p:ext uri="{D42A27DB-BD31-4B8C-83A1-F6EECF244321}">
                <p14:modId xmlns:p14="http://schemas.microsoft.com/office/powerpoint/2010/main" val="3915896987"/>
              </p:ext>
            </p:extLst>
          </p:nvPr>
        </p:nvGraphicFramePr>
        <p:xfrm>
          <a:off x="496923" y="291547"/>
          <a:ext cx="8150154" cy="5691331"/>
        </p:xfrm>
        <a:graphic>
          <a:graphicData uri="http://schemas.openxmlformats.org/drawingml/2006/table">
            <a:tbl>
              <a:tblPr rtl="1" firstRow="1" firstCol="1" bandRow="1">
                <a:tableStyleId>{5C22544A-7EE6-4342-B048-85BDC9FD1C3A}</a:tableStyleId>
              </a:tblPr>
              <a:tblGrid>
                <a:gridCol w="4287112">
                  <a:extLst>
                    <a:ext uri="{9D8B030D-6E8A-4147-A177-3AD203B41FA5}">
                      <a16:colId xmlns:a16="http://schemas.microsoft.com/office/drawing/2014/main" val="1313288487"/>
                    </a:ext>
                  </a:extLst>
                </a:gridCol>
                <a:gridCol w="3863042">
                  <a:extLst>
                    <a:ext uri="{9D8B030D-6E8A-4147-A177-3AD203B41FA5}">
                      <a16:colId xmlns:a16="http://schemas.microsoft.com/office/drawing/2014/main" val="428554958"/>
                    </a:ext>
                  </a:extLst>
                </a:gridCol>
              </a:tblGrid>
              <a:tr h="949702">
                <a:tc gridSpan="2">
                  <a:txBody>
                    <a:bodyPr/>
                    <a:lstStyle/>
                    <a:p>
                      <a:pPr marL="457200" marR="0" algn="ctr" rtl="1">
                        <a:lnSpc>
                          <a:spcPts val="2000"/>
                        </a:lnSpc>
                        <a:spcBef>
                          <a:spcPts val="0"/>
                        </a:spcBef>
                        <a:spcAft>
                          <a:spcPts val="0"/>
                        </a:spcAft>
                      </a:pPr>
                      <a:r>
                        <a:rPr lang="ar-EG" sz="3200" dirty="0">
                          <a:solidFill>
                            <a:srgbClr val="C00000"/>
                          </a:solidFill>
                          <a:effectLst/>
                          <a:cs typeface="+mj-cs"/>
                        </a:rPr>
                        <a:t>المناطق  التى تقع تحت مسؤولية ادارة الاشراف الداخلى</a:t>
                      </a:r>
                      <a:endParaRPr lang="en-US" sz="1800" dirty="0">
                        <a:solidFill>
                          <a:srgbClr val="C00000"/>
                        </a:solidFill>
                        <a:effectLst/>
                        <a:latin typeface="Calibri" panose="020F0502020204030204" pitchFamily="34" charset="0"/>
                        <a:ea typeface="Calibri" panose="020F0502020204030204" pitchFamily="34" charset="0"/>
                        <a:cs typeface="+mj-cs"/>
                      </a:endParaRPr>
                    </a:p>
                  </a:txBody>
                  <a:tcPr marL="68580" marR="68580" marT="0" marB="0" anchor="ctr">
                    <a:solidFill>
                      <a:srgbClr val="00B0F0"/>
                    </a:solidFill>
                  </a:tcPr>
                </a:tc>
                <a:tc hMerge="1">
                  <a:txBody>
                    <a:bodyPr/>
                    <a:lstStyle/>
                    <a:p>
                      <a:endParaRPr lang="en-US"/>
                    </a:p>
                  </a:txBody>
                  <a:tcPr/>
                </a:tc>
                <a:extLst>
                  <a:ext uri="{0D108BD9-81ED-4DB2-BD59-A6C34878D82A}">
                    <a16:rowId xmlns:a16="http://schemas.microsoft.com/office/drawing/2014/main" val="3489723224"/>
                  </a:ext>
                </a:extLst>
              </a:tr>
              <a:tr h="801688">
                <a:tc>
                  <a:txBody>
                    <a:bodyPr/>
                    <a:lstStyle/>
                    <a:p>
                      <a:pPr marL="457200" marR="0" algn="ctr" rtl="1">
                        <a:lnSpc>
                          <a:spcPts val="2000"/>
                        </a:lnSpc>
                        <a:spcBef>
                          <a:spcPts val="0"/>
                        </a:spcBef>
                        <a:spcAft>
                          <a:spcPts val="0"/>
                        </a:spcAft>
                      </a:pPr>
                      <a:r>
                        <a:rPr lang="ar-EG" sz="2400" b="1" dirty="0">
                          <a:solidFill>
                            <a:schemeClr val="tx1"/>
                          </a:solidFill>
                          <a:effectLst/>
                          <a:cs typeface="+mj-cs"/>
                        </a:rPr>
                        <a:t>قاعات الحفلات والمؤتمرات</a:t>
                      </a:r>
                      <a:endParaRPr lang="en-US" sz="1200" b="1" dirty="0">
                        <a:solidFill>
                          <a:schemeClr val="tx1"/>
                        </a:solidFill>
                        <a:effectLst/>
                        <a:latin typeface="Calibri" panose="020F0502020204030204" pitchFamily="34" charset="0"/>
                        <a:ea typeface="Calibri" panose="020F0502020204030204" pitchFamily="34" charset="0"/>
                        <a:cs typeface="+mj-cs"/>
                      </a:endParaRPr>
                    </a:p>
                  </a:txBody>
                  <a:tcPr marL="68580" marR="68580" marT="0" marB="0" anchor="ctr">
                    <a:solidFill>
                      <a:schemeClr val="accent6">
                        <a:lumMod val="60000"/>
                        <a:lumOff val="40000"/>
                      </a:schemeClr>
                    </a:solidFill>
                  </a:tcPr>
                </a:tc>
                <a:tc>
                  <a:txBody>
                    <a:bodyPr/>
                    <a:lstStyle/>
                    <a:p>
                      <a:pPr marL="0" marR="0" algn="ctr" rtl="1">
                        <a:lnSpc>
                          <a:spcPts val="2000"/>
                        </a:lnSpc>
                        <a:spcBef>
                          <a:spcPts val="0"/>
                        </a:spcBef>
                        <a:spcAft>
                          <a:spcPts val="0"/>
                        </a:spcAft>
                      </a:pPr>
                      <a:r>
                        <a:rPr lang="ar-EG" sz="2400" b="1">
                          <a:effectLst/>
                          <a:cs typeface="+mj-cs"/>
                        </a:rPr>
                        <a:t>المطاعم ومناطق المشروبات</a:t>
                      </a:r>
                      <a:endParaRPr lang="en-US" sz="1200" b="1">
                        <a:effectLst/>
                        <a:latin typeface="Calibri" panose="020F0502020204030204" pitchFamily="34" charset="0"/>
                        <a:ea typeface="Calibri" panose="020F0502020204030204" pitchFamily="34" charset="0"/>
                        <a:cs typeface="+mj-cs"/>
                      </a:endParaRPr>
                    </a:p>
                  </a:txBody>
                  <a:tcPr marL="68580" marR="68580" marT="0" marB="0" anchor="ctr"/>
                </a:tc>
                <a:extLst>
                  <a:ext uri="{0D108BD9-81ED-4DB2-BD59-A6C34878D82A}">
                    <a16:rowId xmlns:a16="http://schemas.microsoft.com/office/drawing/2014/main" val="3910302625"/>
                  </a:ext>
                </a:extLst>
              </a:tr>
              <a:tr h="915853">
                <a:tc>
                  <a:txBody>
                    <a:bodyPr/>
                    <a:lstStyle/>
                    <a:p>
                      <a:pPr marL="457200" marR="0" algn="r" rtl="1">
                        <a:lnSpc>
                          <a:spcPts val="2000"/>
                        </a:lnSpc>
                        <a:spcBef>
                          <a:spcPts val="0"/>
                        </a:spcBef>
                        <a:spcAft>
                          <a:spcPts val="0"/>
                        </a:spcAft>
                      </a:pPr>
                      <a:r>
                        <a:rPr lang="ar-EG" sz="2400" b="1" dirty="0">
                          <a:solidFill>
                            <a:schemeClr val="tx1"/>
                          </a:solidFill>
                          <a:effectLst/>
                          <a:cs typeface="+mj-cs"/>
                        </a:rPr>
                        <a:t>السلالم والمصاعد الخاصة بالضيف</a:t>
                      </a:r>
                      <a:endParaRPr lang="en-US" sz="1200" b="1" dirty="0">
                        <a:solidFill>
                          <a:schemeClr val="tx1"/>
                        </a:solidFill>
                        <a:effectLst/>
                        <a:latin typeface="Calibri" panose="020F0502020204030204" pitchFamily="34" charset="0"/>
                        <a:ea typeface="Calibri" panose="020F0502020204030204" pitchFamily="34" charset="0"/>
                        <a:cs typeface="+mj-cs"/>
                      </a:endParaRPr>
                    </a:p>
                  </a:txBody>
                  <a:tcPr marL="68580" marR="68580" marT="0" marB="0" anchor="ctr">
                    <a:solidFill>
                      <a:schemeClr val="accent6">
                        <a:lumMod val="60000"/>
                        <a:lumOff val="40000"/>
                      </a:schemeClr>
                    </a:solidFill>
                  </a:tcPr>
                </a:tc>
                <a:tc>
                  <a:txBody>
                    <a:bodyPr/>
                    <a:lstStyle/>
                    <a:p>
                      <a:pPr marL="0" marR="0" algn="ctr" rtl="1">
                        <a:lnSpc>
                          <a:spcPts val="2000"/>
                        </a:lnSpc>
                        <a:spcBef>
                          <a:spcPts val="0"/>
                        </a:spcBef>
                        <a:spcAft>
                          <a:spcPts val="0"/>
                        </a:spcAft>
                      </a:pPr>
                      <a:r>
                        <a:rPr lang="ar-EG" sz="2400" b="1" dirty="0">
                          <a:effectLst/>
                          <a:cs typeface="+mj-cs"/>
                        </a:rPr>
                        <a:t>مركز رجال الاعمال</a:t>
                      </a:r>
                      <a:endParaRPr lang="en-US" sz="1200" b="1" dirty="0">
                        <a:effectLst/>
                        <a:latin typeface="Calibri" panose="020F0502020204030204" pitchFamily="34" charset="0"/>
                        <a:ea typeface="Calibri" panose="020F0502020204030204" pitchFamily="34" charset="0"/>
                        <a:cs typeface="+mj-cs"/>
                      </a:endParaRPr>
                    </a:p>
                  </a:txBody>
                  <a:tcPr marL="68580" marR="68580" marT="0" marB="0" anchor="ctr"/>
                </a:tc>
                <a:extLst>
                  <a:ext uri="{0D108BD9-81ED-4DB2-BD59-A6C34878D82A}">
                    <a16:rowId xmlns:a16="http://schemas.microsoft.com/office/drawing/2014/main" val="1607160404"/>
                  </a:ext>
                </a:extLst>
              </a:tr>
              <a:tr h="790271">
                <a:tc>
                  <a:txBody>
                    <a:bodyPr/>
                    <a:lstStyle/>
                    <a:p>
                      <a:pPr marL="457200" marR="0" algn="ctr" rtl="1">
                        <a:lnSpc>
                          <a:spcPts val="2000"/>
                        </a:lnSpc>
                        <a:spcBef>
                          <a:spcPts val="0"/>
                        </a:spcBef>
                        <a:spcAft>
                          <a:spcPts val="0"/>
                        </a:spcAft>
                      </a:pPr>
                      <a:r>
                        <a:rPr lang="ar-EG" sz="2400" b="1" dirty="0">
                          <a:solidFill>
                            <a:schemeClr val="tx1"/>
                          </a:solidFill>
                          <a:effectLst/>
                          <a:cs typeface="+mj-cs"/>
                        </a:rPr>
                        <a:t>صالات الالعاب بالفندق</a:t>
                      </a:r>
                      <a:endParaRPr lang="en-US" sz="1200" b="1" dirty="0">
                        <a:solidFill>
                          <a:schemeClr val="tx1"/>
                        </a:solidFill>
                        <a:effectLst/>
                        <a:latin typeface="Calibri" panose="020F0502020204030204" pitchFamily="34" charset="0"/>
                        <a:ea typeface="Calibri" panose="020F0502020204030204" pitchFamily="34" charset="0"/>
                        <a:cs typeface="+mj-cs"/>
                      </a:endParaRPr>
                    </a:p>
                  </a:txBody>
                  <a:tcPr marL="68580" marR="68580" marT="0" marB="0" anchor="ctr">
                    <a:solidFill>
                      <a:schemeClr val="accent6">
                        <a:lumMod val="60000"/>
                        <a:lumOff val="40000"/>
                      </a:schemeClr>
                    </a:solidFill>
                  </a:tcPr>
                </a:tc>
                <a:tc>
                  <a:txBody>
                    <a:bodyPr/>
                    <a:lstStyle/>
                    <a:p>
                      <a:pPr marL="0" marR="0" algn="ctr" rtl="1">
                        <a:lnSpc>
                          <a:spcPts val="2000"/>
                        </a:lnSpc>
                        <a:spcBef>
                          <a:spcPts val="0"/>
                        </a:spcBef>
                        <a:spcAft>
                          <a:spcPts val="0"/>
                        </a:spcAft>
                      </a:pPr>
                      <a:r>
                        <a:rPr lang="ar-EG" sz="2400" b="1" dirty="0">
                          <a:effectLst/>
                          <a:cs typeface="+mj-cs"/>
                        </a:rPr>
                        <a:t>أمكان تغييرملابس العاملين</a:t>
                      </a:r>
                      <a:endParaRPr lang="en-US" sz="1200" b="1" dirty="0">
                        <a:effectLst/>
                        <a:latin typeface="Calibri" panose="020F0502020204030204" pitchFamily="34" charset="0"/>
                        <a:ea typeface="Calibri" panose="020F0502020204030204" pitchFamily="34" charset="0"/>
                        <a:cs typeface="+mj-cs"/>
                      </a:endParaRPr>
                    </a:p>
                  </a:txBody>
                  <a:tcPr marL="68580" marR="68580" marT="0" marB="0" anchor="ctr"/>
                </a:tc>
                <a:extLst>
                  <a:ext uri="{0D108BD9-81ED-4DB2-BD59-A6C34878D82A}">
                    <a16:rowId xmlns:a16="http://schemas.microsoft.com/office/drawing/2014/main" val="4079753257"/>
                  </a:ext>
                </a:extLst>
              </a:tr>
              <a:tr h="790271">
                <a:tc>
                  <a:txBody>
                    <a:bodyPr/>
                    <a:lstStyle/>
                    <a:p>
                      <a:pPr marL="0" marR="0" algn="ctr" rtl="1">
                        <a:lnSpc>
                          <a:spcPts val="2000"/>
                        </a:lnSpc>
                        <a:spcBef>
                          <a:spcPts val="0"/>
                        </a:spcBef>
                        <a:spcAft>
                          <a:spcPts val="0"/>
                        </a:spcAft>
                      </a:pPr>
                      <a:r>
                        <a:rPr lang="ar-EG" sz="2400" b="1" dirty="0">
                          <a:solidFill>
                            <a:schemeClr val="tx1"/>
                          </a:solidFill>
                          <a:effectLst/>
                          <a:cs typeface="+mj-cs"/>
                        </a:rPr>
                        <a:t>البهو الرئيسى</a:t>
                      </a:r>
                      <a:endParaRPr lang="en-US" sz="1200" b="1" dirty="0">
                        <a:solidFill>
                          <a:schemeClr val="tx1"/>
                        </a:solidFill>
                        <a:effectLst/>
                        <a:latin typeface="Calibri" panose="020F0502020204030204" pitchFamily="34" charset="0"/>
                        <a:ea typeface="Calibri" panose="020F0502020204030204" pitchFamily="34" charset="0"/>
                        <a:cs typeface="+mj-cs"/>
                      </a:endParaRPr>
                    </a:p>
                  </a:txBody>
                  <a:tcPr marL="68580" marR="68580" marT="0" marB="0" anchor="ctr">
                    <a:solidFill>
                      <a:schemeClr val="accent6">
                        <a:lumMod val="60000"/>
                        <a:lumOff val="40000"/>
                      </a:schemeClr>
                    </a:solidFill>
                  </a:tcPr>
                </a:tc>
                <a:tc>
                  <a:txBody>
                    <a:bodyPr/>
                    <a:lstStyle/>
                    <a:p>
                      <a:pPr marL="0" marR="0" algn="ctr" rtl="1">
                        <a:lnSpc>
                          <a:spcPts val="2000"/>
                        </a:lnSpc>
                        <a:spcBef>
                          <a:spcPts val="0"/>
                        </a:spcBef>
                        <a:spcAft>
                          <a:spcPts val="0"/>
                        </a:spcAft>
                      </a:pPr>
                      <a:r>
                        <a:rPr lang="ar-EG" sz="2400" b="1" dirty="0">
                          <a:effectLst/>
                          <a:cs typeface="+mj-cs"/>
                        </a:rPr>
                        <a:t>حجرة البياضات</a:t>
                      </a:r>
                      <a:endParaRPr lang="en-US" sz="1200" b="1" dirty="0">
                        <a:effectLst/>
                        <a:latin typeface="Calibri" panose="020F0502020204030204" pitchFamily="34" charset="0"/>
                        <a:ea typeface="Calibri" panose="020F0502020204030204" pitchFamily="34" charset="0"/>
                        <a:cs typeface="+mj-cs"/>
                      </a:endParaRPr>
                    </a:p>
                  </a:txBody>
                  <a:tcPr marL="68580" marR="68580" marT="0" marB="0" anchor="ctr"/>
                </a:tc>
                <a:extLst>
                  <a:ext uri="{0D108BD9-81ED-4DB2-BD59-A6C34878D82A}">
                    <a16:rowId xmlns:a16="http://schemas.microsoft.com/office/drawing/2014/main" val="1659113813"/>
                  </a:ext>
                </a:extLst>
              </a:tr>
              <a:tr h="767438">
                <a:tc>
                  <a:txBody>
                    <a:bodyPr/>
                    <a:lstStyle/>
                    <a:p>
                      <a:pPr marL="0" marR="0" algn="ctr" rtl="1">
                        <a:lnSpc>
                          <a:spcPts val="2000"/>
                        </a:lnSpc>
                        <a:spcBef>
                          <a:spcPts val="0"/>
                        </a:spcBef>
                        <a:spcAft>
                          <a:spcPts val="0"/>
                        </a:spcAft>
                      </a:pPr>
                      <a:r>
                        <a:rPr lang="ar-EG" sz="2400" b="1" dirty="0">
                          <a:solidFill>
                            <a:schemeClr val="tx1"/>
                          </a:solidFill>
                          <a:effectLst/>
                          <a:cs typeface="+mj-cs"/>
                        </a:rPr>
                        <a:t>غرف الضيوف</a:t>
                      </a:r>
                      <a:endParaRPr lang="en-US" sz="1200" b="1" dirty="0">
                        <a:solidFill>
                          <a:schemeClr val="tx1"/>
                        </a:solidFill>
                        <a:effectLst/>
                        <a:latin typeface="Calibri" panose="020F0502020204030204" pitchFamily="34" charset="0"/>
                        <a:ea typeface="Calibri" panose="020F0502020204030204" pitchFamily="34" charset="0"/>
                        <a:cs typeface="+mj-cs"/>
                      </a:endParaRPr>
                    </a:p>
                  </a:txBody>
                  <a:tcPr marL="68580" marR="68580" marT="0" marB="0" anchor="ctr">
                    <a:solidFill>
                      <a:schemeClr val="accent6">
                        <a:lumMod val="60000"/>
                        <a:lumOff val="40000"/>
                      </a:schemeClr>
                    </a:solidFill>
                  </a:tcPr>
                </a:tc>
                <a:tc>
                  <a:txBody>
                    <a:bodyPr/>
                    <a:lstStyle/>
                    <a:p>
                      <a:pPr marL="0" marR="0" algn="ctr" rtl="1">
                        <a:lnSpc>
                          <a:spcPts val="2000"/>
                        </a:lnSpc>
                        <a:spcBef>
                          <a:spcPts val="0"/>
                        </a:spcBef>
                        <a:spcAft>
                          <a:spcPts val="0"/>
                        </a:spcAft>
                      </a:pPr>
                      <a:r>
                        <a:rPr lang="ar-EG" sz="2400" b="1" dirty="0">
                          <a:effectLst/>
                          <a:cs typeface="+mj-cs"/>
                        </a:rPr>
                        <a:t>مكاتب الادارات</a:t>
                      </a:r>
                      <a:endParaRPr lang="en-US" sz="1200" b="1" dirty="0">
                        <a:effectLst/>
                        <a:latin typeface="Calibri" panose="020F0502020204030204" pitchFamily="34" charset="0"/>
                        <a:ea typeface="Calibri" panose="020F0502020204030204" pitchFamily="34" charset="0"/>
                        <a:cs typeface="+mj-cs"/>
                      </a:endParaRPr>
                    </a:p>
                  </a:txBody>
                  <a:tcPr marL="68580" marR="68580" marT="0" marB="0" anchor="ctr"/>
                </a:tc>
                <a:extLst>
                  <a:ext uri="{0D108BD9-81ED-4DB2-BD59-A6C34878D82A}">
                    <a16:rowId xmlns:a16="http://schemas.microsoft.com/office/drawing/2014/main" val="1586621929"/>
                  </a:ext>
                </a:extLst>
              </a:tr>
              <a:tr h="676108">
                <a:tc>
                  <a:txBody>
                    <a:bodyPr/>
                    <a:lstStyle/>
                    <a:p>
                      <a:pPr marL="0" marR="0" algn="ctr" rtl="1">
                        <a:lnSpc>
                          <a:spcPts val="2000"/>
                        </a:lnSpc>
                        <a:spcBef>
                          <a:spcPts val="0"/>
                        </a:spcBef>
                        <a:spcAft>
                          <a:spcPts val="0"/>
                        </a:spcAft>
                      </a:pPr>
                      <a:r>
                        <a:rPr lang="ar-EG" sz="2400" b="1" dirty="0">
                          <a:solidFill>
                            <a:schemeClr val="tx1"/>
                          </a:solidFill>
                          <a:effectLst/>
                          <a:cs typeface="+mj-cs"/>
                        </a:rPr>
                        <a:t>دورات المياه</a:t>
                      </a:r>
                      <a:endParaRPr lang="en-US" sz="1200" b="1" dirty="0">
                        <a:solidFill>
                          <a:schemeClr val="tx1"/>
                        </a:solidFill>
                        <a:effectLst/>
                        <a:latin typeface="Calibri" panose="020F0502020204030204" pitchFamily="34" charset="0"/>
                        <a:ea typeface="Calibri" panose="020F0502020204030204" pitchFamily="34" charset="0"/>
                        <a:cs typeface="+mj-cs"/>
                      </a:endParaRPr>
                    </a:p>
                  </a:txBody>
                  <a:tcPr marL="68580" marR="68580" marT="0" marB="0" anchor="ctr">
                    <a:solidFill>
                      <a:schemeClr val="accent6">
                        <a:lumMod val="60000"/>
                        <a:lumOff val="40000"/>
                      </a:schemeClr>
                    </a:solidFill>
                  </a:tcPr>
                </a:tc>
                <a:tc>
                  <a:txBody>
                    <a:bodyPr/>
                    <a:lstStyle/>
                    <a:p>
                      <a:pPr marL="0" marR="0" algn="ctr" rtl="1">
                        <a:lnSpc>
                          <a:spcPts val="2000"/>
                        </a:lnSpc>
                        <a:spcBef>
                          <a:spcPts val="0"/>
                        </a:spcBef>
                        <a:spcAft>
                          <a:spcPts val="0"/>
                        </a:spcAft>
                      </a:pPr>
                      <a:r>
                        <a:rPr lang="ar-EG" sz="2400" b="1" dirty="0">
                          <a:effectLst/>
                          <a:cs typeface="+mj-cs"/>
                        </a:rPr>
                        <a:t>المغسلة</a:t>
                      </a:r>
                      <a:endParaRPr lang="en-US" sz="1200" b="1" dirty="0">
                        <a:effectLst/>
                        <a:latin typeface="Calibri" panose="020F0502020204030204" pitchFamily="34" charset="0"/>
                        <a:ea typeface="Calibri" panose="020F0502020204030204" pitchFamily="34" charset="0"/>
                        <a:cs typeface="+mj-cs"/>
                      </a:endParaRPr>
                    </a:p>
                  </a:txBody>
                  <a:tcPr marL="68580" marR="68580" marT="0" marB="0" anchor="ctr"/>
                </a:tc>
                <a:extLst>
                  <a:ext uri="{0D108BD9-81ED-4DB2-BD59-A6C34878D82A}">
                    <a16:rowId xmlns:a16="http://schemas.microsoft.com/office/drawing/2014/main" val="3215276941"/>
                  </a:ext>
                </a:extLst>
              </a:tr>
            </a:tbl>
          </a:graphicData>
        </a:graphic>
      </p:graphicFrame>
    </p:spTree>
    <p:extLst>
      <p:ext uri="{BB962C8B-B14F-4D97-AF65-F5344CB8AC3E}">
        <p14:creationId xmlns:p14="http://schemas.microsoft.com/office/powerpoint/2010/main" val="259270873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AB92D-72C7-4F02-90CF-AE40337687C1}"/>
              </a:ext>
            </a:extLst>
          </p:cNvPr>
          <p:cNvSpPr>
            <a:spLocks noGrp="1"/>
          </p:cNvSpPr>
          <p:nvPr>
            <p:ph type="title"/>
          </p:nvPr>
        </p:nvSpPr>
        <p:spPr>
          <a:xfrm>
            <a:off x="499857" y="810757"/>
            <a:ext cx="8144288" cy="1050877"/>
          </a:xfrm>
        </p:spPr>
        <p:txBody>
          <a:bodyPr/>
          <a:lstStyle/>
          <a:p>
            <a:pPr algn="ctr" rtl="1"/>
            <a:r>
              <a:rPr lang="ar-EG" b="1" dirty="0">
                <a:solidFill>
                  <a:srgbClr val="C00000"/>
                </a:solidFill>
                <a:effectLst>
                  <a:outerShdw blurRad="38100" dist="38100" dir="2700000" algn="tl">
                    <a:srgbClr val="000000">
                      <a:alpha val="43137"/>
                    </a:srgbClr>
                  </a:outerShdw>
                </a:effectLst>
              </a:rPr>
              <a:t>الصفات المطلوب توافرها فى العاملين بادارة الاشراف الداخلى</a:t>
            </a:r>
          </a:p>
        </p:txBody>
      </p:sp>
      <p:sp>
        <p:nvSpPr>
          <p:cNvPr id="3" name="Content Placeholder 2">
            <a:extLst>
              <a:ext uri="{FF2B5EF4-FFF2-40B4-BE49-F238E27FC236}">
                <a16:creationId xmlns:a16="http://schemas.microsoft.com/office/drawing/2014/main" id="{B21D9F2F-75C0-4CB0-AD69-B791FB545653}"/>
              </a:ext>
            </a:extLst>
          </p:cNvPr>
          <p:cNvSpPr>
            <a:spLocks noGrp="1"/>
          </p:cNvSpPr>
          <p:nvPr>
            <p:ph idx="1"/>
          </p:nvPr>
        </p:nvSpPr>
        <p:spPr>
          <a:xfrm>
            <a:off x="499856" y="2080592"/>
            <a:ext cx="8144289" cy="3869634"/>
          </a:xfrm>
        </p:spPr>
        <p:txBody>
          <a:bodyPr>
            <a:normAutofit lnSpcReduction="10000"/>
          </a:bodyPr>
          <a:lstStyle/>
          <a:p>
            <a:pPr algn="justLow" rtl="1">
              <a:lnSpc>
                <a:spcPct val="150000"/>
              </a:lnSpc>
              <a:buFont typeface="Wingdings" panose="05000000000000000000" pitchFamily="2" charset="2"/>
              <a:buChar char="q"/>
            </a:pPr>
            <a:r>
              <a:rPr lang="ar-EG" dirty="0"/>
              <a:t> </a:t>
            </a:r>
            <a:r>
              <a:rPr lang="ar-EG" dirty="0">
                <a:cs typeface="+mj-cs"/>
              </a:rPr>
              <a:t>تم أختصار الصفات الواجب توافرها فى العاملين بالقسم في كلمة </a:t>
            </a:r>
            <a:r>
              <a:rPr lang="en-US" b="1" dirty="0">
                <a:solidFill>
                  <a:srgbClr val="C00000"/>
                </a:solidFill>
                <a:latin typeface="Times New Roman" panose="02020603050405020304" pitchFamily="18" charset="0"/>
                <a:cs typeface="Times New Roman" panose="02020603050405020304" pitchFamily="18" charset="0"/>
              </a:rPr>
              <a:t>Personality</a:t>
            </a:r>
            <a:r>
              <a:rPr lang="en-US" dirty="0">
                <a:cs typeface="+mj-cs"/>
              </a:rPr>
              <a:t> </a:t>
            </a:r>
            <a:r>
              <a:rPr lang="ar-EG" dirty="0">
                <a:cs typeface="+mj-cs"/>
              </a:rPr>
              <a:t> حيث يشير كل حرف من حروف الكلمة الى صفة مهمة كالاتي:</a:t>
            </a:r>
          </a:p>
          <a:p>
            <a:pPr algn="justLow" rtl="1">
              <a:lnSpc>
                <a:spcPct val="150000"/>
              </a:lnSpc>
              <a:buFont typeface="Wingdings" panose="05000000000000000000" pitchFamily="2" charset="2"/>
              <a:buChar char="Ø"/>
            </a:pPr>
            <a:r>
              <a:rPr lang="ar-EG" dirty="0">
                <a:cs typeface="+mj-cs"/>
              </a:rPr>
              <a:t> </a:t>
            </a:r>
            <a:r>
              <a:rPr lang="en-US" b="1" dirty="0">
                <a:solidFill>
                  <a:srgbClr val="C00000"/>
                </a:solidFill>
                <a:latin typeface="Times New Roman" panose="02020603050405020304" pitchFamily="18" charset="0"/>
                <a:cs typeface="Times New Roman" panose="02020603050405020304" pitchFamily="18" charset="0"/>
              </a:rPr>
              <a:t>Pleasantness</a:t>
            </a:r>
            <a:r>
              <a:rPr lang="ar-EG" dirty="0">
                <a:cs typeface="+mj-cs"/>
              </a:rPr>
              <a:t> تعنى حسن الخلق والبشاشة فى العمل والابتسامة للضيف.</a:t>
            </a:r>
          </a:p>
          <a:p>
            <a:pPr algn="justLow" rtl="1">
              <a:lnSpc>
                <a:spcPct val="150000"/>
              </a:lnSpc>
              <a:buFont typeface="Wingdings" panose="05000000000000000000" pitchFamily="2" charset="2"/>
              <a:buChar char="Ø"/>
            </a:pPr>
            <a:r>
              <a:rPr lang="ar-EG" dirty="0">
                <a:cs typeface="+mj-cs"/>
              </a:rPr>
              <a:t> </a:t>
            </a:r>
            <a:r>
              <a:rPr lang="en-US" b="1" dirty="0">
                <a:solidFill>
                  <a:srgbClr val="C00000"/>
                </a:solidFill>
                <a:latin typeface="Times New Roman" panose="02020603050405020304" pitchFamily="18" charset="0"/>
                <a:cs typeface="Times New Roman" panose="02020603050405020304" pitchFamily="18" charset="0"/>
              </a:rPr>
              <a:t>Eagerness</a:t>
            </a:r>
            <a:r>
              <a:rPr lang="ar-EG" dirty="0">
                <a:cs typeface="+mj-cs"/>
              </a:rPr>
              <a:t> تعنى حب الناس والرغبة في خدمتهم.</a:t>
            </a:r>
          </a:p>
          <a:p>
            <a:pPr algn="justLow" rtl="1">
              <a:lnSpc>
                <a:spcPct val="150000"/>
              </a:lnSpc>
              <a:buFont typeface="Wingdings" panose="05000000000000000000" pitchFamily="2" charset="2"/>
              <a:buChar char="Ø"/>
            </a:pPr>
            <a:r>
              <a:rPr lang="ar-EG" dirty="0">
                <a:cs typeface="+mj-cs"/>
              </a:rPr>
              <a:t> </a:t>
            </a:r>
            <a:r>
              <a:rPr lang="en-US" b="1" dirty="0">
                <a:solidFill>
                  <a:srgbClr val="C00000"/>
                </a:solidFill>
                <a:latin typeface="Times New Roman" panose="02020603050405020304" pitchFamily="18" charset="0"/>
                <a:cs typeface="Times New Roman" panose="02020603050405020304" pitchFamily="18" charset="0"/>
              </a:rPr>
              <a:t>Respect</a:t>
            </a:r>
            <a:r>
              <a:rPr lang="ar-EG" dirty="0">
                <a:cs typeface="+mj-cs"/>
              </a:rPr>
              <a:t> تعنى احترام الضيف ومجاملته.</a:t>
            </a:r>
          </a:p>
          <a:p>
            <a:pPr algn="justLow" rtl="1">
              <a:lnSpc>
                <a:spcPct val="150000"/>
              </a:lnSpc>
              <a:buFont typeface="Wingdings" panose="05000000000000000000" pitchFamily="2" charset="2"/>
              <a:buChar char="Ø"/>
            </a:pPr>
            <a:r>
              <a:rPr lang="ar-EG" dirty="0">
                <a:cs typeface="+mj-cs"/>
              </a:rPr>
              <a:t> </a:t>
            </a:r>
            <a:r>
              <a:rPr lang="en-US" b="1" dirty="0">
                <a:solidFill>
                  <a:srgbClr val="C00000"/>
                </a:solidFill>
                <a:latin typeface="Times New Roman" panose="02020603050405020304" pitchFamily="18" charset="0"/>
                <a:cs typeface="Times New Roman" panose="02020603050405020304" pitchFamily="18" charset="0"/>
              </a:rPr>
              <a:t>Sense of Responsibility</a:t>
            </a:r>
            <a:r>
              <a:rPr lang="ar-EG" b="1" dirty="0">
                <a:solidFill>
                  <a:srgbClr val="C00000"/>
                </a:solidFill>
                <a:latin typeface="Times New Roman" panose="02020603050405020304" pitchFamily="18" charset="0"/>
                <a:cs typeface="Times New Roman" panose="02020603050405020304" pitchFamily="18" charset="0"/>
              </a:rPr>
              <a:t> </a:t>
            </a:r>
            <a:r>
              <a:rPr lang="ar-EG" dirty="0">
                <a:cs typeface="+mj-cs"/>
              </a:rPr>
              <a:t>تعنى أهمية الادراك والشعور بالمسؤولية.</a:t>
            </a:r>
          </a:p>
          <a:p>
            <a:pPr algn="justLow" rtl="1">
              <a:lnSpc>
                <a:spcPct val="150000"/>
              </a:lnSpc>
              <a:buFont typeface="Wingdings" panose="05000000000000000000" pitchFamily="2" charset="2"/>
              <a:buChar char="Ø"/>
            </a:pPr>
            <a:r>
              <a:rPr lang="ar-EG" dirty="0">
                <a:cs typeface="+mj-cs"/>
              </a:rPr>
              <a:t> </a:t>
            </a:r>
            <a:r>
              <a:rPr lang="en-US" b="1" dirty="0">
                <a:solidFill>
                  <a:srgbClr val="C00000"/>
                </a:solidFill>
                <a:latin typeface="Times New Roman" panose="02020603050405020304" pitchFamily="18" charset="0"/>
                <a:cs typeface="Times New Roman" panose="02020603050405020304" pitchFamily="18" charset="0"/>
              </a:rPr>
              <a:t>Orderly Mind</a:t>
            </a:r>
            <a:r>
              <a:rPr lang="ar-EG" b="1" dirty="0">
                <a:solidFill>
                  <a:srgbClr val="C00000"/>
                </a:solidFill>
                <a:latin typeface="Times New Roman" panose="02020603050405020304" pitchFamily="18" charset="0"/>
                <a:cs typeface="Times New Roman" panose="02020603050405020304" pitchFamily="18" charset="0"/>
              </a:rPr>
              <a:t> </a:t>
            </a:r>
            <a:r>
              <a:rPr lang="ar-EG" dirty="0">
                <a:cs typeface="+mj-cs"/>
              </a:rPr>
              <a:t>تعنى ضرورة التركيز والدقة فى العمل ورفع كفاءة الأداء.</a:t>
            </a:r>
          </a:p>
          <a:p>
            <a:pPr algn="justLow" rtl="1">
              <a:lnSpc>
                <a:spcPct val="150000"/>
              </a:lnSpc>
            </a:pPr>
            <a:endParaRPr lang="ar-EG" dirty="0"/>
          </a:p>
          <a:p>
            <a:pPr>
              <a:lnSpc>
                <a:spcPct val="150000"/>
              </a:lnSpc>
            </a:pPr>
            <a:endParaRPr lang="ar-EG" dirty="0"/>
          </a:p>
          <a:p>
            <a:endParaRPr lang="ar-EG" dirty="0"/>
          </a:p>
          <a:p>
            <a:endParaRPr lang="ar-EG" dirty="0"/>
          </a:p>
          <a:p>
            <a:endParaRPr lang="ar-EG" dirty="0"/>
          </a:p>
          <a:p>
            <a:endParaRPr lang="ar-EG" dirty="0"/>
          </a:p>
          <a:p>
            <a:endParaRPr lang="ar-EG" dirty="0"/>
          </a:p>
          <a:p>
            <a:endParaRPr lang="ar-EG" dirty="0"/>
          </a:p>
        </p:txBody>
      </p:sp>
    </p:spTree>
    <p:extLst>
      <p:ext uri="{BB962C8B-B14F-4D97-AF65-F5344CB8AC3E}">
        <p14:creationId xmlns:p14="http://schemas.microsoft.com/office/powerpoint/2010/main" val="371591009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AB92D-72C7-4F02-90CF-AE40337687C1}"/>
              </a:ext>
            </a:extLst>
          </p:cNvPr>
          <p:cNvSpPr>
            <a:spLocks noGrp="1"/>
          </p:cNvSpPr>
          <p:nvPr>
            <p:ph type="title"/>
          </p:nvPr>
        </p:nvSpPr>
        <p:spPr>
          <a:xfrm>
            <a:off x="499857" y="810757"/>
            <a:ext cx="8144288" cy="1050877"/>
          </a:xfrm>
        </p:spPr>
        <p:txBody>
          <a:bodyPr/>
          <a:lstStyle/>
          <a:p>
            <a:pPr algn="ctr" rtl="1"/>
            <a:r>
              <a:rPr lang="ar-EG" b="1" dirty="0">
                <a:solidFill>
                  <a:srgbClr val="C00000"/>
                </a:solidFill>
                <a:effectLst>
                  <a:outerShdw blurRad="38100" dist="38100" dir="2700000" algn="tl">
                    <a:srgbClr val="000000">
                      <a:alpha val="43137"/>
                    </a:srgbClr>
                  </a:outerShdw>
                </a:effectLst>
              </a:rPr>
              <a:t>الصفات المطلوب توافرها فى العاملين بادارة الاشراف الداخلى</a:t>
            </a:r>
          </a:p>
        </p:txBody>
      </p:sp>
      <p:sp>
        <p:nvSpPr>
          <p:cNvPr id="3" name="Content Placeholder 2">
            <a:extLst>
              <a:ext uri="{FF2B5EF4-FFF2-40B4-BE49-F238E27FC236}">
                <a16:creationId xmlns:a16="http://schemas.microsoft.com/office/drawing/2014/main" id="{B21D9F2F-75C0-4CB0-AD69-B791FB545653}"/>
              </a:ext>
            </a:extLst>
          </p:cNvPr>
          <p:cNvSpPr>
            <a:spLocks noGrp="1"/>
          </p:cNvSpPr>
          <p:nvPr>
            <p:ph idx="1"/>
          </p:nvPr>
        </p:nvSpPr>
        <p:spPr>
          <a:xfrm>
            <a:off x="499857" y="2177609"/>
            <a:ext cx="8379101" cy="3869634"/>
          </a:xfrm>
        </p:spPr>
        <p:txBody>
          <a:bodyPr>
            <a:normAutofit/>
          </a:bodyPr>
          <a:lstStyle/>
          <a:p>
            <a:pPr algn="justLow" rtl="1">
              <a:lnSpc>
                <a:spcPct val="150000"/>
              </a:lnSpc>
              <a:buFont typeface="Wingdings" panose="05000000000000000000" pitchFamily="2" charset="2"/>
              <a:buChar char="Ø"/>
            </a:pPr>
            <a:r>
              <a:rPr lang="en-US" b="1" dirty="0">
                <a:solidFill>
                  <a:srgbClr val="C00000"/>
                </a:solidFill>
                <a:latin typeface="Times New Roman" panose="02020603050405020304" pitchFamily="18" charset="0"/>
                <a:cs typeface="Times New Roman" panose="02020603050405020304" pitchFamily="18" charset="0"/>
              </a:rPr>
              <a:t>Neatness</a:t>
            </a:r>
            <a:r>
              <a:rPr lang="ar-EG" dirty="0">
                <a:latin typeface="Times New Roman" panose="02020603050405020304" pitchFamily="18" charset="0"/>
                <a:cs typeface="Times New Roman" panose="02020603050405020304" pitchFamily="18" charset="0"/>
              </a:rPr>
              <a:t> تعنى الثقة بالنفس والفخر بأداء العمل الجيد.</a:t>
            </a:r>
          </a:p>
          <a:p>
            <a:pPr algn="justLow" rtl="1">
              <a:lnSpc>
                <a:spcPct val="150000"/>
              </a:lnSpc>
              <a:buFont typeface="Wingdings" panose="05000000000000000000" pitchFamily="2" charset="2"/>
              <a:buChar char="Ø"/>
            </a:pPr>
            <a:r>
              <a:rPr lang="ar-EG" dirty="0">
                <a:latin typeface="Times New Roman" panose="02020603050405020304" pitchFamily="18" charset="0"/>
                <a:cs typeface="Times New Roman" panose="02020603050405020304" pitchFamily="18" charset="0"/>
              </a:rPr>
              <a:t> </a:t>
            </a:r>
            <a:r>
              <a:rPr lang="en-US" b="1" dirty="0">
                <a:solidFill>
                  <a:srgbClr val="C00000"/>
                </a:solidFill>
                <a:latin typeface="Times New Roman" panose="02020603050405020304" pitchFamily="18" charset="0"/>
                <a:cs typeface="Times New Roman" panose="02020603050405020304" pitchFamily="18" charset="0"/>
              </a:rPr>
              <a:t>Accuracy</a:t>
            </a:r>
            <a:r>
              <a:rPr lang="ar-EG" dirty="0">
                <a:latin typeface="Times New Roman" panose="02020603050405020304" pitchFamily="18" charset="0"/>
                <a:cs typeface="Times New Roman" panose="02020603050405020304" pitchFamily="18" charset="0"/>
              </a:rPr>
              <a:t> تعنى الدقة فى العمل.</a:t>
            </a:r>
          </a:p>
          <a:p>
            <a:pPr algn="justLow" rtl="1">
              <a:lnSpc>
                <a:spcPct val="150000"/>
              </a:lnSpc>
              <a:buFont typeface="Wingdings" panose="05000000000000000000" pitchFamily="2" charset="2"/>
              <a:buChar char="Ø"/>
            </a:pPr>
            <a:r>
              <a:rPr lang="ar-EG" dirty="0">
                <a:latin typeface="Times New Roman" panose="02020603050405020304" pitchFamily="18" charset="0"/>
                <a:cs typeface="Times New Roman" panose="02020603050405020304" pitchFamily="18" charset="0"/>
              </a:rPr>
              <a:t> </a:t>
            </a:r>
            <a:r>
              <a:rPr lang="en-US" b="1" dirty="0">
                <a:solidFill>
                  <a:srgbClr val="C00000"/>
                </a:solidFill>
                <a:latin typeface="Times New Roman" panose="02020603050405020304" pitchFamily="18" charset="0"/>
                <a:cs typeface="Times New Roman" panose="02020603050405020304" pitchFamily="18" charset="0"/>
              </a:rPr>
              <a:t>Loyalty</a:t>
            </a:r>
            <a:r>
              <a:rPr lang="ar-EG" dirty="0">
                <a:latin typeface="Times New Roman" panose="02020603050405020304" pitchFamily="18" charset="0"/>
                <a:cs typeface="Times New Roman" panose="02020603050405020304" pitchFamily="18" charset="0"/>
              </a:rPr>
              <a:t> تعنى وجوب الاخلاص للادارة وللزملاء فى العمل.</a:t>
            </a:r>
          </a:p>
          <a:p>
            <a:pPr algn="justLow" rtl="1">
              <a:lnSpc>
                <a:spcPct val="150000"/>
              </a:lnSpc>
              <a:buFont typeface="Wingdings" panose="05000000000000000000" pitchFamily="2" charset="2"/>
              <a:buChar char="Ø"/>
            </a:pPr>
            <a:r>
              <a:rPr lang="ar-EG" dirty="0">
                <a:latin typeface="Times New Roman" panose="02020603050405020304" pitchFamily="18" charset="0"/>
                <a:cs typeface="Times New Roman" panose="02020603050405020304" pitchFamily="18" charset="0"/>
              </a:rPr>
              <a:t> </a:t>
            </a:r>
            <a:r>
              <a:rPr lang="en-US" b="1" dirty="0">
                <a:solidFill>
                  <a:srgbClr val="C00000"/>
                </a:solidFill>
                <a:latin typeface="Times New Roman" panose="02020603050405020304" pitchFamily="18" charset="0"/>
                <a:cs typeface="Times New Roman" panose="02020603050405020304" pitchFamily="18" charset="0"/>
              </a:rPr>
              <a:t>Intelligence</a:t>
            </a:r>
            <a:r>
              <a:rPr lang="ar-EG" dirty="0">
                <a:latin typeface="Times New Roman" panose="02020603050405020304" pitchFamily="18" charset="0"/>
                <a:cs typeface="Times New Roman" panose="02020603050405020304" pitchFamily="18" charset="0"/>
              </a:rPr>
              <a:t> تعنى استخدام المنطق السليم اثناء العمل.</a:t>
            </a:r>
          </a:p>
          <a:p>
            <a:pPr algn="justLow" rtl="1">
              <a:lnSpc>
                <a:spcPct val="150000"/>
              </a:lnSpc>
              <a:buFont typeface="Wingdings" panose="05000000000000000000" pitchFamily="2" charset="2"/>
              <a:buChar char="Ø"/>
            </a:pPr>
            <a:r>
              <a:rPr lang="ar-EG" dirty="0">
                <a:latin typeface="Times New Roman" panose="02020603050405020304" pitchFamily="18" charset="0"/>
                <a:cs typeface="Times New Roman" panose="02020603050405020304" pitchFamily="18" charset="0"/>
              </a:rPr>
              <a:t> </a:t>
            </a:r>
            <a:r>
              <a:rPr lang="en-US" b="1" dirty="0">
                <a:solidFill>
                  <a:srgbClr val="C00000"/>
                </a:solidFill>
                <a:latin typeface="Times New Roman" panose="02020603050405020304" pitchFamily="18" charset="0"/>
                <a:cs typeface="Times New Roman" panose="02020603050405020304" pitchFamily="18" charset="0"/>
              </a:rPr>
              <a:t>Tact</a:t>
            </a:r>
            <a:r>
              <a:rPr lang="ar-EG" dirty="0">
                <a:latin typeface="Times New Roman" panose="02020603050405020304" pitchFamily="18" charset="0"/>
                <a:cs typeface="Times New Roman" panose="02020603050405020304" pitchFamily="18" charset="0"/>
              </a:rPr>
              <a:t> تعنى اللباقة وقول الشئ المناسب وفعله فى الوقت المناسب.</a:t>
            </a:r>
          </a:p>
          <a:p>
            <a:pPr algn="justLow" rtl="1">
              <a:lnSpc>
                <a:spcPct val="150000"/>
              </a:lnSpc>
              <a:buFont typeface="Wingdings" panose="05000000000000000000" pitchFamily="2" charset="2"/>
              <a:buChar char="Ø"/>
            </a:pPr>
            <a:r>
              <a:rPr lang="ar-EG" dirty="0">
                <a:latin typeface="Times New Roman" panose="02020603050405020304" pitchFamily="18" charset="0"/>
                <a:cs typeface="Times New Roman" panose="02020603050405020304" pitchFamily="18" charset="0"/>
              </a:rPr>
              <a:t> </a:t>
            </a:r>
            <a:r>
              <a:rPr lang="en-US" b="1" dirty="0">
                <a:solidFill>
                  <a:srgbClr val="C00000"/>
                </a:solidFill>
                <a:latin typeface="Times New Roman" panose="02020603050405020304" pitchFamily="18" charset="0"/>
                <a:cs typeface="Times New Roman" panose="02020603050405020304" pitchFamily="18" charset="0"/>
              </a:rPr>
              <a:t>Yearning to be a good receptionist</a:t>
            </a:r>
            <a:r>
              <a:rPr lang="ar-EG" b="1" dirty="0">
                <a:solidFill>
                  <a:srgbClr val="C00000"/>
                </a:solidFill>
                <a:latin typeface="Times New Roman" panose="02020603050405020304" pitchFamily="18" charset="0"/>
                <a:cs typeface="Times New Roman" panose="02020603050405020304" pitchFamily="18" charset="0"/>
              </a:rPr>
              <a:t> </a:t>
            </a:r>
            <a:r>
              <a:rPr lang="ar-EG" dirty="0">
                <a:latin typeface="Times New Roman" panose="02020603050405020304" pitchFamily="18" charset="0"/>
                <a:cs typeface="Times New Roman" panose="02020603050405020304" pitchFamily="18" charset="0"/>
              </a:rPr>
              <a:t>تعنى استقبال الضيوف بترحاب والرغبة فى خدمتهم.</a:t>
            </a:r>
            <a:endParaRPr lang="ar-EG" dirty="0"/>
          </a:p>
          <a:p>
            <a:pPr>
              <a:lnSpc>
                <a:spcPct val="150000"/>
              </a:lnSpc>
            </a:pPr>
            <a:endParaRPr lang="ar-EG" dirty="0"/>
          </a:p>
          <a:p>
            <a:endParaRPr lang="ar-EG" dirty="0"/>
          </a:p>
          <a:p>
            <a:endParaRPr lang="ar-EG" dirty="0"/>
          </a:p>
          <a:p>
            <a:endParaRPr lang="ar-EG" dirty="0"/>
          </a:p>
          <a:p>
            <a:endParaRPr lang="ar-EG" dirty="0"/>
          </a:p>
          <a:p>
            <a:endParaRPr lang="ar-EG" dirty="0"/>
          </a:p>
          <a:p>
            <a:endParaRPr lang="ar-EG" dirty="0"/>
          </a:p>
        </p:txBody>
      </p:sp>
    </p:spTree>
    <p:extLst>
      <p:ext uri="{BB962C8B-B14F-4D97-AF65-F5344CB8AC3E}">
        <p14:creationId xmlns:p14="http://schemas.microsoft.com/office/powerpoint/2010/main" val="37287466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AB92D-72C7-4F02-90CF-AE40337687C1}"/>
              </a:ext>
            </a:extLst>
          </p:cNvPr>
          <p:cNvSpPr>
            <a:spLocks noGrp="1"/>
          </p:cNvSpPr>
          <p:nvPr>
            <p:ph type="title"/>
          </p:nvPr>
        </p:nvSpPr>
        <p:spPr>
          <a:xfrm>
            <a:off x="499856" y="138759"/>
            <a:ext cx="8144288" cy="1050877"/>
          </a:xfrm>
        </p:spPr>
        <p:txBody>
          <a:bodyPr/>
          <a:lstStyle/>
          <a:p>
            <a:pPr algn="ctr" rtl="1"/>
            <a:r>
              <a:rPr lang="ar-EG" b="1" dirty="0">
                <a:solidFill>
                  <a:srgbClr val="C00000"/>
                </a:solidFill>
                <a:effectLst>
                  <a:outerShdw blurRad="38100" dist="38100" dir="2700000" algn="tl">
                    <a:srgbClr val="000000">
                      <a:alpha val="43137"/>
                    </a:srgbClr>
                  </a:outerShdw>
                </a:effectLst>
              </a:rPr>
              <a:t>المظهر الشخصى للعاملين بادارة الاشراف الداخلى</a:t>
            </a:r>
          </a:p>
        </p:txBody>
      </p:sp>
      <p:sp>
        <p:nvSpPr>
          <p:cNvPr id="3" name="Content Placeholder 2">
            <a:extLst>
              <a:ext uri="{FF2B5EF4-FFF2-40B4-BE49-F238E27FC236}">
                <a16:creationId xmlns:a16="http://schemas.microsoft.com/office/drawing/2014/main" id="{B21D9F2F-75C0-4CB0-AD69-B791FB545653}"/>
              </a:ext>
            </a:extLst>
          </p:cNvPr>
          <p:cNvSpPr>
            <a:spLocks noGrp="1"/>
          </p:cNvSpPr>
          <p:nvPr>
            <p:ph idx="1"/>
          </p:nvPr>
        </p:nvSpPr>
        <p:spPr>
          <a:xfrm>
            <a:off x="499857" y="2177609"/>
            <a:ext cx="8379101" cy="3869634"/>
          </a:xfrm>
        </p:spPr>
        <p:txBody>
          <a:bodyPr>
            <a:normAutofit/>
          </a:bodyPr>
          <a:lstStyle/>
          <a:p>
            <a:endParaRPr lang="ar-EG" dirty="0"/>
          </a:p>
          <a:p>
            <a:endParaRPr lang="ar-EG" dirty="0"/>
          </a:p>
          <a:p>
            <a:endParaRPr lang="ar-EG" dirty="0"/>
          </a:p>
          <a:p>
            <a:endParaRPr lang="ar-EG" dirty="0"/>
          </a:p>
          <a:p>
            <a:endParaRPr lang="ar-EG" dirty="0"/>
          </a:p>
          <a:p>
            <a:endParaRPr lang="ar-EG" dirty="0"/>
          </a:p>
        </p:txBody>
      </p:sp>
      <p:pic>
        <p:nvPicPr>
          <p:cNvPr id="6" name="Picture 5">
            <a:extLst>
              <a:ext uri="{FF2B5EF4-FFF2-40B4-BE49-F238E27FC236}">
                <a16:creationId xmlns:a16="http://schemas.microsoft.com/office/drawing/2014/main" id="{85BEDDEC-FB32-48BB-82D9-7027BC3C27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41" y="810758"/>
            <a:ext cx="9088118" cy="5236486"/>
          </a:xfrm>
          <a:prstGeom prst="rect">
            <a:avLst/>
          </a:prstGeom>
        </p:spPr>
      </p:pic>
    </p:spTree>
    <p:extLst>
      <p:ext uri="{BB962C8B-B14F-4D97-AF65-F5344CB8AC3E}">
        <p14:creationId xmlns:p14="http://schemas.microsoft.com/office/powerpoint/2010/main" val="306195587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10">
            <a:extLst>
              <a:ext uri="{FF2B5EF4-FFF2-40B4-BE49-F238E27FC236}">
                <a16:creationId xmlns:a16="http://schemas.microsoft.com/office/drawing/2014/main" id="{D44B9C3C-7D9F-41D7-AB55-0C6A3BDAC456}"/>
              </a:ext>
            </a:extLst>
          </p:cNvPr>
          <p:cNvSpPr/>
          <p:nvPr/>
        </p:nvSpPr>
        <p:spPr>
          <a:xfrm>
            <a:off x="7044358" y="1"/>
            <a:ext cx="2409825" cy="6069496"/>
          </a:xfrm>
          <a:prstGeom prst="verticalScroll">
            <a:avLst/>
          </a:prstGeom>
        </p:spPr>
        <p:style>
          <a:lnRef idx="1">
            <a:schemeClr val="accent6"/>
          </a:lnRef>
          <a:fillRef idx="2">
            <a:schemeClr val="accent6"/>
          </a:fillRef>
          <a:effectRef idx="1">
            <a:schemeClr val="accent6"/>
          </a:effectRef>
          <a:fontRef idx="minor">
            <a:schemeClr val="dk1"/>
          </a:fontRef>
        </p:style>
        <p:txBody>
          <a:bodyPr vert="vert270" rtlCol="1" anchor="ctr"/>
          <a:lstStyle/>
          <a:p>
            <a:pPr algn="ctr" fontAlgn="auto">
              <a:spcBef>
                <a:spcPts val="0"/>
              </a:spcBef>
              <a:spcAft>
                <a:spcPts val="0"/>
              </a:spcAft>
              <a:defRPr/>
            </a:pPr>
            <a:r>
              <a:rPr lang="ar-EG" sz="3600" b="1" dirty="0">
                <a:solidFill>
                  <a:srgbClr val="C00000"/>
                </a:solidFill>
                <a:latin typeface="Times New Roman" pitchFamily="18" charset="0"/>
                <a:cs typeface="Times New Roman" pitchFamily="18" charset="0"/>
              </a:rPr>
              <a:t>كيفية التعامل مع النزلاء وعملاء الفندق</a:t>
            </a:r>
          </a:p>
        </p:txBody>
      </p:sp>
      <p:sp>
        <p:nvSpPr>
          <p:cNvPr id="7" name="Right Arrow 3">
            <a:extLst>
              <a:ext uri="{FF2B5EF4-FFF2-40B4-BE49-F238E27FC236}">
                <a16:creationId xmlns:a16="http://schemas.microsoft.com/office/drawing/2014/main" id="{AD42C277-CE62-4C73-AEFF-40CCBBFE4451}"/>
              </a:ext>
            </a:extLst>
          </p:cNvPr>
          <p:cNvSpPr/>
          <p:nvPr/>
        </p:nvSpPr>
        <p:spPr>
          <a:xfrm rot="10800000">
            <a:off x="6036922" y="182078"/>
            <a:ext cx="1317625" cy="606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ight Arrow 3">
            <a:extLst>
              <a:ext uri="{FF2B5EF4-FFF2-40B4-BE49-F238E27FC236}">
                <a16:creationId xmlns:a16="http://schemas.microsoft.com/office/drawing/2014/main" id="{182F7E05-0F98-4A33-9BF0-0BA6DB4D7710}"/>
              </a:ext>
            </a:extLst>
          </p:cNvPr>
          <p:cNvSpPr/>
          <p:nvPr/>
        </p:nvSpPr>
        <p:spPr>
          <a:xfrm rot="10800000">
            <a:off x="6036921" y="1102188"/>
            <a:ext cx="1317625" cy="606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Right Arrow 3">
            <a:extLst>
              <a:ext uri="{FF2B5EF4-FFF2-40B4-BE49-F238E27FC236}">
                <a16:creationId xmlns:a16="http://schemas.microsoft.com/office/drawing/2014/main" id="{8DB08328-6505-489B-9844-6CC2B36CFD8F}"/>
              </a:ext>
            </a:extLst>
          </p:cNvPr>
          <p:cNvSpPr/>
          <p:nvPr/>
        </p:nvSpPr>
        <p:spPr>
          <a:xfrm rot="10800000">
            <a:off x="6027049" y="2059308"/>
            <a:ext cx="1317625" cy="606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0" name="Rectangle 3">
            <a:extLst>
              <a:ext uri="{FF2B5EF4-FFF2-40B4-BE49-F238E27FC236}">
                <a16:creationId xmlns:a16="http://schemas.microsoft.com/office/drawing/2014/main" id="{AB258763-D6E9-4107-9CEF-4213732C0154}"/>
              </a:ext>
            </a:extLst>
          </p:cNvPr>
          <p:cNvSpPr>
            <a:spLocks noChangeArrowheads="1"/>
          </p:cNvSpPr>
          <p:nvPr/>
        </p:nvSpPr>
        <p:spPr bwMode="auto">
          <a:xfrm>
            <a:off x="1689956" y="203729"/>
            <a:ext cx="383149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rtl="0">
              <a:spcBef>
                <a:spcPct val="0"/>
              </a:spcBef>
              <a:buFont typeface="Arial" panose="020B0604020202020204" pitchFamily="34" charset="0"/>
              <a:buNone/>
            </a:pPr>
            <a:r>
              <a:rPr lang="ar-EG" altLang="en-US" b="1" dirty="0">
                <a:latin typeface="Times New Roman" panose="02020603050405020304" pitchFamily="18" charset="0"/>
                <a:cs typeface="Times New Roman" panose="02020603050405020304" pitchFamily="18" charset="0"/>
              </a:rPr>
              <a:t>وصول الضيف والترحيب به</a:t>
            </a:r>
            <a:endParaRPr lang="en-US" altLang="en-US" sz="2800" dirty="0">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E491684C-1E8D-4F7D-A518-F319BD9D721F}"/>
              </a:ext>
            </a:extLst>
          </p:cNvPr>
          <p:cNvSpPr>
            <a:spLocks noChangeArrowheads="1"/>
          </p:cNvSpPr>
          <p:nvPr/>
        </p:nvSpPr>
        <p:spPr bwMode="auto">
          <a:xfrm>
            <a:off x="1778650" y="1113012"/>
            <a:ext cx="384752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rtl="0">
              <a:spcBef>
                <a:spcPct val="0"/>
              </a:spcBef>
              <a:buFont typeface="Arial" panose="020B0604020202020204" pitchFamily="34" charset="0"/>
              <a:buNone/>
            </a:pPr>
            <a:r>
              <a:rPr lang="ar-EG" altLang="en-US" b="1" dirty="0">
                <a:latin typeface="Times New Roman" panose="02020603050405020304" pitchFamily="18" charset="0"/>
                <a:cs typeface="Times New Roman" panose="02020603050405020304" pitchFamily="18" charset="0"/>
              </a:rPr>
              <a:t>الرغبة فى مساعدة الضيوف</a:t>
            </a:r>
            <a:endParaRPr lang="en-US" altLang="en-US" sz="2800" dirty="0">
              <a:latin typeface="Times New Roman" panose="02020603050405020304" pitchFamily="18" charset="0"/>
              <a:cs typeface="Times New Roman" panose="02020603050405020304" pitchFamily="18" charset="0"/>
            </a:endParaRPr>
          </a:p>
        </p:txBody>
      </p:sp>
      <p:sp>
        <p:nvSpPr>
          <p:cNvPr id="12" name="Rectangle 3">
            <a:extLst>
              <a:ext uri="{FF2B5EF4-FFF2-40B4-BE49-F238E27FC236}">
                <a16:creationId xmlns:a16="http://schemas.microsoft.com/office/drawing/2014/main" id="{617EE65F-A446-4D2E-8552-1D33AB0973A8}"/>
              </a:ext>
            </a:extLst>
          </p:cNvPr>
          <p:cNvSpPr>
            <a:spLocks noChangeArrowheads="1"/>
          </p:cNvSpPr>
          <p:nvPr/>
        </p:nvSpPr>
        <p:spPr bwMode="auto">
          <a:xfrm>
            <a:off x="1640264" y="2135253"/>
            <a:ext cx="391004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rtl="0">
              <a:spcBef>
                <a:spcPct val="0"/>
              </a:spcBef>
              <a:buFont typeface="Arial" panose="020B0604020202020204" pitchFamily="34" charset="0"/>
              <a:buNone/>
            </a:pPr>
            <a:r>
              <a:rPr lang="ar-EG" altLang="en-US" b="1" dirty="0">
                <a:latin typeface="Times New Roman" panose="02020603050405020304" pitchFamily="18" charset="0"/>
                <a:cs typeface="Times New Roman" panose="02020603050405020304" pitchFamily="18" charset="0"/>
              </a:rPr>
              <a:t>التصرف فى شكوى الضيوف</a:t>
            </a:r>
            <a:endParaRPr lang="en-US" altLang="en-US" sz="2800" dirty="0">
              <a:latin typeface="Times New Roman" panose="02020603050405020304" pitchFamily="18" charset="0"/>
              <a:cs typeface="Times New Roman" panose="02020603050405020304" pitchFamily="18" charset="0"/>
            </a:endParaRPr>
          </a:p>
        </p:txBody>
      </p:sp>
      <p:sp>
        <p:nvSpPr>
          <p:cNvPr id="13" name="Right Arrow 3">
            <a:extLst>
              <a:ext uri="{FF2B5EF4-FFF2-40B4-BE49-F238E27FC236}">
                <a16:creationId xmlns:a16="http://schemas.microsoft.com/office/drawing/2014/main" id="{69F298F3-0456-45ED-9A0E-C4A8BCFF1D8B}"/>
              </a:ext>
            </a:extLst>
          </p:cNvPr>
          <p:cNvSpPr/>
          <p:nvPr/>
        </p:nvSpPr>
        <p:spPr>
          <a:xfrm rot="10800000">
            <a:off x="6027050" y="2991548"/>
            <a:ext cx="1317625" cy="606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4" name="Rectangle 3">
            <a:extLst>
              <a:ext uri="{FF2B5EF4-FFF2-40B4-BE49-F238E27FC236}">
                <a16:creationId xmlns:a16="http://schemas.microsoft.com/office/drawing/2014/main" id="{81E2A03B-4C38-494B-B5FB-D2B450194AE5}"/>
              </a:ext>
            </a:extLst>
          </p:cNvPr>
          <p:cNvSpPr>
            <a:spLocks noChangeArrowheads="1"/>
          </p:cNvSpPr>
          <p:nvPr/>
        </p:nvSpPr>
        <p:spPr bwMode="auto">
          <a:xfrm>
            <a:off x="1207451" y="2958707"/>
            <a:ext cx="479650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rtl="0">
              <a:spcBef>
                <a:spcPct val="0"/>
              </a:spcBef>
              <a:buFont typeface="Arial" panose="020B0604020202020204" pitchFamily="34" charset="0"/>
              <a:buNone/>
            </a:pPr>
            <a:r>
              <a:rPr lang="ar-EG" altLang="en-US" b="1" dirty="0">
                <a:latin typeface="Times New Roman" panose="02020603050405020304" pitchFamily="18" charset="0"/>
                <a:cs typeface="Times New Roman" panose="02020603050405020304" pitchFamily="18" charset="0"/>
              </a:rPr>
              <a:t>التعبيرات أثناء الحديث مع الضيوف</a:t>
            </a:r>
            <a:endParaRPr lang="en-US" altLang="en-US" sz="2800" dirty="0">
              <a:latin typeface="Times New Roman" panose="02020603050405020304" pitchFamily="18" charset="0"/>
              <a:cs typeface="Times New Roman" panose="02020603050405020304" pitchFamily="18" charset="0"/>
            </a:endParaRPr>
          </a:p>
        </p:txBody>
      </p:sp>
      <p:sp>
        <p:nvSpPr>
          <p:cNvPr id="15" name="Right Arrow 3">
            <a:extLst>
              <a:ext uri="{FF2B5EF4-FFF2-40B4-BE49-F238E27FC236}">
                <a16:creationId xmlns:a16="http://schemas.microsoft.com/office/drawing/2014/main" id="{41241A98-4AE4-4265-BE38-CA36DF035902}"/>
              </a:ext>
            </a:extLst>
          </p:cNvPr>
          <p:cNvSpPr/>
          <p:nvPr/>
        </p:nvSpPr>
        <p:spPr>
          <a:xfrm rot="10800000">
            <a:off x="6027051" y="3974611"/>
            <a:ext cx="1317625" cy="606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6" name="Rectangle 3">
            <a:extLst>
              <a:ext uri="{FF2B5EF4-FFF2-40B4-BE49-F238E27FC236}">
                <a16:creationId xmlns:a16="http://schemas.microsoft.com/office/drawing/2014/main" id="{39300E5D-06F3-4738-8D33-8731B1BFFE08}"/>
              </a:ext>
            </a:extLst>
          </p:cNvPr>
          <p:cNvSpPr>
            <a:spLocks noChangeArrowheads="1"/>
          </p:cNvSpPr>
          <p:nvPr/>
        </p:nvSpPr>
        <p:spPr bwMode="auto">
          <a:xfrm>
            <a:off x="3188490" y="3934498"/>
            <a:ext cx="10230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rtl="0">
              <a:spcBef>
                <a:spcPct val="0"/>
              </a:spcBef>
              <a:buFont typeface="Arial" panose="020B0604020202020204" pitchFamily="34" charset="0"/>
              <a:buNone/>
            </a:pPr>
            <a:r>
              <a:rPr lang="ar-EG" altLang="en-US" b="1" dirty="0">
                <a:latin typeface="Times New Roman" panose="02020603050405020304" pitchFamily="18" charset="0"/>
                <a:cs typeface="Times New Roman" panose="02020603050405020304" pitchFamily="18" charset="0"/>
              </a:rPr>
              <a:t>الأمانة</a:t>
            </a:r>
            <a:endParaRPr lang="en-US" altLang="en-US" sz="2800" dirty="0">
              <a:latin typeface="Times New Roman" panose="02020603050405020304" pitchFamily="18" charset="0"/>
              <a:cs typeface="Times New Roman" panose="02020603050405020304" pitchFamily="18" charset="0"/>
            </a:endParaRPr>
          </a:p>
        </p:txBody>
      </p:sp>
      <p:sp>
        <p:nvSpPr>
          <p:cNvPr id="17" name="Right Arrow 3">
            <a:extLst>
              <a:ext uri="{FF2B5EF4-FFF2-40B4-BE49-F238E27FC236}">
                <a16:creationId xmlns:a16="http://schemas.microsoft.com/office/drawing/2014/main" id="{55AFF582-992E-4606-BD53-A24B3C5C5A24}"/>
              </a:ext>
            </a:extLst>
          </p:cNvPr>
          <p:cNvSpPr/>
          <p:nvPr/>
        </p:nvSpPr>
        <p:spPr>
          <a:xfrm rot="10800000">
            <a:off x="6036920" y="4996630"/>
            <a:ext cx="1317625" cy="606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8" name="Rectangle 3">
            <a:extLst>
              <a:ext uri="{FF2B5EF4-FFF2-40B4-BE49-F238E27FC236}">
                <a16:creationId xmlns:a16="http://schemas.microsoft.com/office/drawing/2014/main" id="{C878AEEB-A1CD-4B0C-A611-B8EE88CA8A5B}"/>
              </a:ext>
            </a:extLst>
          </p:cNvPr>
          <p:cNvSpPr>
            <a:spLocks noChangeArrowheads="1"/>
          </p:cNvSpPr>
          <p:nvPr/>
        </p:nvSpPr>
        <p:spPr bwMode="auto">
          <a:xfrm>
            <a:off x="2628239" y="5007455"/>
            <a:ext cx="21435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rtl="0">
              <a:spcBef>
                <a:spcPct val="0"/>
              </a:spcBef>
              <a:buFont typeface="Arial" panose="020B0604020202020204" pitchFamily="34" charset="0"/>
              <a:buNone/>
            </a:pPr>
            <a:r>
              <a:rPr lang="ar-EG" altLang="en-US" b="1" dirty="0">
                <a:latin typeface="Times New Roman" panose="02020603050405020304" pitchFamily="18" charset="0"/>
                <a:cs typeface="Times New Roman" panose="02020603050405020304" pitchFamily="18" charset="0"/>
              </a:rPr>
              <a:t>توديع الضيوف</a:t>
            </a:r>
            <a:endParaRPr lang="en-US" alt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79238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ppt_x"/>
                                          </p:val>
                                        </p:tav>
                                        <p:tav tm="100000">
                                          <p:val>
                                            <p:strVal val="#ppt_x"/>
                                          </p:val>
                                        </p:tav>
                                      </p:tavLst>
                                    </p:anim>
                                    <p:anim calcmode="lin" valueType="num">
                                      <p:cBhvr additive="base">
                                        <p:cTn id="34" dur="500" fill="hold"/>
                                        <p:tgtEl>
                                          <p:spTgt spid="9"/>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500" fill="hold"/>
                                        <p:tgtEl>
                                          <p:spTgt spid="14"/>
                                        </p:tgtEl>
                                        <p:attrNameLst>
                                          <p:attrName>ppt_x</p:attrName>
                                        </p:attrNameLst>
                                      </p:cBhvr>
                                      <p:tavLst>
                                        <p:tav tm="0">
                                          <p:val>
                                            <p:strVal val="#ppt_x"/>
                                          </p:val>
                                        </p:tav>
                                        <p:tav tm="100000">
                                          <p:val>
                                            <p:strVal val="#ppt_x"/>
                                          </p:val>
                                        </p:tav>
                                      </p:tavLst>
                                    </p:anim>
                                    <p:anim calcmode="lin" valueType="num">
                                      <p:cBhvr additive="base">
                                        <p:cTn id="4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5"/>
                                        </p:tgtEl>
                                        <p:attrNameLst>
                                          <p:attrName>style.visibility</p:attrName>
                                        </p:attrNameLst>
                                      </p:cBhvr>
                                      <p:to>
                                        <p:strVal val="visible"/>
                                      </p:to>
                                    </p:set>
                                    <p:anim calcmode="lin" valueType="num">
                                      <p:cBhvr additive="base">
                                        <p:cTn id="53" dur="500" fill="hold"/>
                                        <p:tgtEl>
                                          <p:spTgt spid="15"/>
                                        </p:tgtEl>
                                        <p:attrNameLst>
                                          <p:attrName>ppt_x</p:attrName>
                                        </p:attrNameLst>
                                      </p:cBhvr>
                                      <p:tavLst>
                                        <p:tav tm="0">
                                          <p:val>
                                            <p:strVal val="#ppt_x"/>
                                          </p:val>
                                        </p:tav>
                                        <p:tav tm="100000">
                                          <p:val>
                                            <p:strVal val="#ppt_x"/>
                                          </p:val>
                                        </p:tav>
                                      </p:tavLst>
                                    </p:anim>
                                    <p:anim calcmode="lin" valueType="num">
                                      <p:cBhvr additive="base">
                                        <p:cTn id="54" dur="500" fill="hold"/>
                                        <p:tgtEl>
                                          <p:spTgt spid="15"/>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additive="base">
                                        <p:cTn id="57" dur="500" fill="hold"/>
                                        <p:tgtEl>
                                          <p:spTgt spid="16"/>
                                        </p:tgtEl>
                                        <p:attrNameLst>
                                          <p:attrName>ppt_x</p:attrName>
                                        </p:attrNameLst>
                                      </p:cBhvr>
                                      <p:tavLst>
                                        <p:tav tm="0">
                                          <p:val>
                                            <p:strVal val="#ppt_x"/>
                                          </p:val>
                                        </p:tav>
                                        <p:tav tm="100000">
                                          <p:val>
                                            <p:strVal val="#ppt_x"/>
                                          </p:val>
                                        </p:tav>
                                      </p:tavLst>
                                    </p:anim>
                                    <p:anim calcmode="lin" valueType="num">
                                      <p:cBhvr additive="base">
                                        <p:cTn id="5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additive="base">
                                        <p:cTn id="63" dur="500" fill="hold"/>
                                        <p:tgtEl>
                                          <p:spTgt spid="17"/>
                                        </p:tgtEl>
                                        <p:attrNameLst>
                                          <p:attrName>ppt_x</p:attrName>
                                        </p:attrNameLst>
                                      </p:cBhvr>
                                      <p:tavLst>
                                        <p:tav tm="0">
                                          <p:val>
                                            <p:strVal val="#ppt_x"/>
                                          </p:val>
                                        </p:tav>
                                        <p:tav tm="100000">
                                          <p:val>
                                            <p:strVal val="#ppt_x"/>
                                          </p:val>
                                        </p:tav>
                                      </p:tavLst>
                                    </p:anim>
                                    <p:anim calcmode="lin" valueType="num">
                                      <p:cBhvr additive="base">
                                        <p:cTn id="64" dur="500" fill="hold"/>
                                        <p:tgtEl>
                                          <p:spTgt spid="17"/>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additive="base">
                                        <p:cTn id="67" dur="500" fill="hold"/>
                                        <p:tgtEl>
                                          <p:spTgt spid="18"/>
                                        </p:tgtEl>
                                        <p:attrNameLst>
                                          <p:attrName>ppt_x</p:attrName>
                                        </p:attrNameLst>
                                      </p:cBhvr>
                                      <p:tavLst>
                                        <p:tav tm="0">
                                          <p:val>
                                            <p:strVal val="#ppt_x"/>
                                          </p:val>
                                        </p:tav>
                                        <p:tav tm="100000">
                                          <p:val>
                                            <p:strVal val="#ppt_x"/>
                                          </p:val>
                                        </p:tav>
                                      </p:tavLst>
                                    </p:anim>
                                    <p:anim calcmode="lin" valueType="num">
                                      <p:cBhvr additive="base">
                                        <p:cTn id="6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9" grpId="0" animBg="1"/>
      <p:bldP spid="10" grpId="0"/>
      <p:bldP spid="11" grpId="0"/>
      <p:bldP spid="12" grpId="0"/>
      <p:bldP spid="13" grpId="0" animBg="1"/>
      <p:bldP spid="14" grpId="0"/>
      <p:bldP spid="15" grpId="0" animBg="1"/>
      <p:bldP spid="16" grpId="0"/>
      <p:bldP spid="17" grpId="0" animBg="1"/>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AB92D-72C7-4F02-90CF-AE40337687C1}"/>
              </a:ext>
            </a:extLst>
          </p:cNvPr>
          <p:cNvSpPr>
            <a:spLocks noGrp="1"/>
          </p:cNvSpPr>
          <p:nvPr>
            <p:ph type="title"/>
          </p:nvPr>
        </p:nvSpPr>
        <p:spPr>
          <a:xfrm>
            <a:off x="499857" y="810757"/>
            <a:ext cx="8144288" cy="1050877"/>
          </a:xfrm>
        </p:spPr>
        <p:txBody>
          <a:bodyPr/>
          <a:lstStyle/>
          <a:p>
            <a:pPr algn="ctr" rtl="1"/>
            <a:r>
              <a:rPr lang="ar-EG" b="1" dirty="0">
                <a:solidFill>
                  <a:srgbClr val="C00000"/>
                </a:solidFill>
                <a:effectLst>
                  <a:outerShdw blurRad="38100" dist="38100" dir="2700000" algn="tl">
                    <a:srgbClr val="000000">
                      <a:alpha val="43137"/>
                    </a:srgbClr>
                  </a:outerShdw>
                </a:effectLst>
              </a:rPr>
              <a:t>علاقة ادارة الاشراف الداخلى ببعض الاقسام الهامة فى الفندق</a:t>
            </a:r>
          </a:p>
        </p:txBody>
      </p:sp>
      <p:sp>
        <p:nvSpPr>
          <p:cNvPr id="3" name="Content Placeholder 2">
            <a:extLst>
              <a:ext uri="{FF2B5EF4-FFF2-40B4-BE49-F238E27FC236}">
                <a16:creationId xmlns:a16="http://schemas.microsoft.com/office/drawing/2014/main" id="{B21D9F2F-75C0-4CB0-AD69-B791FB545653}"/>
              </a:ext>
            </a:extLst>
          </p:cNvPr>
          <p:cNvSpPr>
            <a:spLocks noGrp="1"/>
          </p:cNvSpPr>
          <p:nvPr>
            <p:ph idx="1"/>
          </p:nvPr>
        </p:nvSpPr>
        <p:spPr>
          <a:xfrm>
            <a:off x="499857" y="2177609"/>
            <a:ext cx="8379101" cy="3869634"/>
          </a:xfrm>
        </p:spPr>
        <p:txBody>
          <a:bodyPr>
            <a:normAutofit lnSpcReduction="10000"/>
          </a:bodyPr>
          <a:lstStyle/>
          <a:p>
            <a:pPr algn="r" rtl="1">
              <a:lnSpc>
                <a:spcPct val="150000"/>
              </a:lnSpc>
              <a:buFont typeface="Wingdings" panose="05000000000000000000" pitchFamily="2" charset="2"/>
              <a:buChar char="Ø"/>
            </a:pPr>
            <a:r>
              <a:rPr lang="ar-EG" dirty="0"/>
              <a:t> </a:t>
            </a:r>
            <a:r>
              <a:rPr lang="ar-EG" sz="2400" b="1" dirty="0">
                <a:cs typeface="+mj-cs"/>
              </a:rPr>
              <a:t>علاقة ادارة الاشراف الداخلى بالمكاتب الامامية.</a:t>
            </a:r>
          </a:p>
          <a:p>
            <a:pPr algn="r" rtl="1">
              <a:lnSpc>
                <a:spcPct val="150000"/>
              </a:lnSpc>
              <a:buFont typeface="Wingdings" panose="05000000000000000000" pitchFamily="2" charset="2"/>
              <a:buChar char="Ø"/>
            </a:pPr>
            <a:r>
              <a:rPr lang="ar-EG" sz="2400" b="1" dirty="0">
                <a:cs typeface="+mj-cs"/>
              </a:rPr>
              <a:t> علاقة ادارة الاشراف الداخلى بقسم الأغذية والمشروبات.</a:t>
            </a:r>
          </a:p>
          <a:p>
            <a:pPr algn="r" rtl="1">
              <a:lnSpc>
                <a:spcPct val="150000"/>
              </a:lnSpc>
              <a:buFont typeface="Wingdings" panose="05000000000000000000" pitchFamily="2" charset="2"/>
              <a:buChar char="Ø"/>
            </a:pPr>
            <a:r>
              <a:rPr lang="ar-EG" sz="2400" b="1" dirty="0">
                <a:cs typeface="+mj-cs"/>
              </a:rPr>
              <a:t> علاقة ادارة الاشراف الداخلى بقسم الصيانة.</a:t>
            </a:r>
          </a:p>
          <a:p>
            <a:pPr algn="r" rtl="1">
              <a:lnSpc>
                <a:spcPct val="150000"/>
              </a:lnSpc>
              <a:buFont typeface="Wingdings" panose="05000000000000000000" pitchFamily="2" charset="2"/>
              <a:buChar char="Ø"/>
            </a:pPr>
            <a:r>
              <a:rPr lang="ar-EG" sz="2400" b="1" dirty="0">
                <a:cs typeface="+mj-cs"/>
              </a:rPr>
              <a:t> علاقة ادارة الاشراف الداخلى بقسم الموارد البشرية.</a:t>
            </a:r>
          </a:p>
          <a:p>
            <a:pPr algn="r" rtl="1">
              <a:lnSpc>
                <a:spcPct val="150000"/>
              </a:lnSpc>
              <a:buFont typeface="Wingdings" panose="05000000000000000000" pitchFamily="2" charset="2"/>
              <a:buChar char="Ø"/>
            </a:pPr>
            <a:r>
              <a:rPr lang="ar-EG" sz="2400" b="1" dirty="0">
                <a:cs typeface="+mj-cs"/>
              </a:rPr>
              <a:t> علاقة ادارة الاشراف الداخلى بقسم المغسلة.</a:t>
            </a:r>
          </a:p>
          <a:p>
            <a:pPr algn="r" rtl="1">
              <a:lnSpc>
                <a:spcPct val="150000"/>
              </a:lnSpc>
              <a:buFont typeface="Wingdings" panose="05000000000000000000" pitchFamily="2" charset="2"/>
              <a:buChar char="Ø"/>
            </a:pPr>
            <a:r>
              <a:rPr lang="ar-EG" sz="2400" b="1" dirty="0">
                <a:cs typeface="+mj-cs"/>
              </a:rPr>
              <a:t> علاقة ادارة الاشراف الداخلى بقسم الأمن.</a:t>
            </a:r>
          </a:p>
          <a:p>
            <a:pPr algn="r" rtl="1">
              <a:lnSpc>
                <a:spcPct val="150000"/>
              </a:lnSpc>
              <a:buFont typeface="Wingdings" panose="05000000000000000000" pitchFamily="2" charset="2"/>
              <a:buChar char="Ø"/>
            </a:pPr>
            <a:endParaRPr lang="ar-EG" dirty="0"/>
          </a:p>
          <a:p>
            <a:endParaRPr lang="ar-EG" dirty="0"/>
          </a:p>
          <a:p>
            <a:endParaRPr lang="ar-EG" dirty="0"/>
          </a:p>
          <a:p>
            <a:endParaRPr lang="ar-EG" dirty="0"/>
          </a:p>
          <a:p>
            <a:endParaRPr lang="ar-EG" dirty="0"/>
          </a:p>
          <a:p>
            <a:endParaRPr lang="ar-EG" dirty="0"/>
          </a:p>
          <a:p>
            <a:endParaRPr lang="ar-EG" dirty="0"/>
          </a:p>
        </p:txBody>
      </p:sp>
    </p:spTree>
    <p:extLst>
      <p:ext uri="{BB962C8B-B14F-4D97-AF65-F5344CB8AC3E}">
        <p14:creationId xmlns:p14="http://schemas.microsoft.com/office/powerpoint/2010/main" val="29064634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1218</TotalTime>
  <Words>542</Words>
  <Application>Microsoft Office PowerPoint</Application>
  <PresentationFormat>عرض على الشاشة (4:3)</PresentationFormat>
  <Paragraphs>115</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Gallery</vt:lpstr>
      <vt:lpstr>عرض تقديمي في PowerPoint</vt:lpstr>
      <vt:lpstr>الهدف العام </vt:lpstr>
      <vt:lpstr>أهمية قسم الاشراف الداخلى</vt:lpstr>
      <vt:lpstr>عرض تقديمي في PowerPoint</vt:lpstr>
      <vt:lpstr>الصفات المطلوب توافرها فى العاملين بادارة الاشراف الداخلى</vt:lpstr>
      <vt:lpstr>الصفات المطلوب توافرها فى العاملين بادارة الاشراف الداخلى</vt:lpstr>
      <vt:lpstr>المظهر الشخصى للعاملين بادارة الاشراف الداخلى</vt:lpstr>
      <vt:lpstr>عرض تقديمي في PowerPoint</vt:lpstr>
      <vt:lpstr>علاقة ادارة الاشراف الداخلى ببعض الاقسام الهامة فى الفندق</vt:lpstr>
      <vt:lpstr>شكرًا لحسن استماعكم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المكاتب الأمامية</dc:title>
  <dc:creator>Ibrahim Rhoma</dc:creator>
  <cp:lastModifiedBy>ashrafahmed47@outlook.com</cp:lastModifiedBy>
  <cp:revision>115</cp:revision>
  <dcterms:created xsi:type="dcterms:W3CDTF">2020-11-04T23:23:39Z</dcterms:created>
  <dcterms:modified xsi:type="dcterms:W3CDTF">2021-05-25T10:50:12Z</dcterms:modified>
</cp:coreProperties>
</file>